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Be Vietnam Ultra-Bold" charset="1" panose="00000900000000000000"/>
      <p:regular r:id="rId27"/>
    </p:embeddedFont>
    <p:embeddedFont>
      <p:font typeface="Be Vietnam" charset="1" panose="00000500000000000000"/>
      <p:regular r:id="rId28"/>
    </p:embeddedFont>
    <p:embeddedFont>
      <p:font typeface="Quicksand 1 Medium" charset="1" panose="00000600000000000000"/>
      <p:regular r:id="rId29"/>
    </p:embeddedFont>
    <p:embeddedFont>
      <p:font typeface="Arimo Bold" charset="1" panose="020B0704020202020204"/>
      <p:regular r:id="rId30"/>
    </p:embeddedFont>
    <p:embeddedFont>
      <p:font typeface="Montserrat Medium" charset="1" panose="00000600000000000000"/>
      <p:regular r:id="rId31"/>
    </p:embeddedFont>
    <p:embeddedFont>
      <p:font typeface="Montserrat" charset="1" panose="00000500000000000000"/>
      <p:regular r:id="rId32"/>
    </p:embeddedFont>
    <p:embeddedFont>
      <p:font typeface="Montserrat Bold" charset="1" panose="00000800000000000000"/>
      <p:regular r:id="rId33"/>
    </p:embeddedFont>
    <p:embeddedFont>
      <p:font typeface="Quicksand 1 Bold" charset="1" panose="00000800000000000000"/>
      <p:regular r:id="rId34"/>
    </p:embeddedFont>
    <p:embeddedFont>
      <p:font typeface="Be Vietnam Ultra-Bold Italics" charset="1" panose="00000900000000000000"/>
      <p:regular r:id="rId35"/>
    </p:embeddedFont>
    <p:embeddedFont>
      <p:font typeface="Consolas Bold" charset="1" panose="020B0709020204030204"/>
      <p:regular r:id="rId36"/>
    </p:embeddedFont>
    <p:embeddedFont>
      <p:font typeface="Quicksand 2 Bold"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13011" y="2316033"/>
            <a:ext cx="6686640" cy="5842452"/>
          </a:xfrm>
          <a:custGeom>
            <a:avLst/>
            <a:gdLst/>
            <a:ahLst/>
            <a:cxnLst/>
            <a:rect r="r" b="b" t="t" l="l"/>
            <a:pathLst>
              <a:path h="5842452" w="6686640">
                <a:moveTo>
                  <a:pt x="0" y="0"/>
                </a:moveTo>
                <a:lnTo>
                  <a:pt x="6686641" y="0"/>
                </a:lnTo>
                <a:lnTo>
                  <a:pt x="6686641" y="5842452"/>
                </a:lnTo>
                <a:lnTo>
                  <a:pt x="0" y="5842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457010"/>
            <a:ext cx="8853878" cy="3873901"/>
          </a:xfrm>
          <a:prstGeom prst="rect">
            <a:avLst/>
          </a:prstGeom>
        </p:spPr>
        <p:txBody>
          <a:bodyPr anchor="t" rtlCol="false" tIns="0" lIns="0" bIns="0" rIns="0">
            <a:spAutoFit/>
          </a:bodyPr>
          <a:lstStyle/>
          <a:p>
            <a:pPr algn="l" marL="0" indent="0" lvl="0">
              <a:lnSpc>
                <a:spcPts val="10015"/>
              </a:lnSpc>
            </a:pPr>
            <a:r>
              <a:rPr lang="en-US" b="true" sz="10015" spc="-420">
                <a:solidFill>
                  <a:srgbClr val="3139A8"/>
                </a:solidFill>
                <a:latin typeface="Be Vietnam Ultra-Bold"/>
                <a:ea typeface="Be Vietnam Ultra-Bold"/>
                <a:cs typeface="Be Vietnam Ultra-Bold"/>
                <a:sym typeface="Be Vietnam Ultra-Bold"/>
              </a:rPr>
              <a:t>BELAJAR DATABASE MYSQL</a:t>
            </a:r>
          </a:p>
        </p:txBody>
      </p:sp>
      <p:sp>
        <p:nvSpPr>
          <p:cNvPr name="TextBox 10" id="10"/>
          <p:cNvSpPr txBox="true"/>
          <p:nvPr/>
        </p:nvSpPr>
        <p:spPr>
          <a:xfrm rot="0">
            <a:off x="1219200" y="6626186"/>
            <a:ext cx="8398722" cy="723851"/>
          </a:xfrm>
          <a:prstGeom prst="rect">
            <a:avLst/>
          </a:prstGeom>
        </p:spPr>
        <p:txBody>
          <a:bodyPr anchor="t" rtlCol="false" tIns="0" lIns="0" bIns="0" rIns="0">
            <a:spAutoFit/>
          </a:bodyPr>
          <a:lstStyle/>
          <a:p>
            <a:pPr algn="l" marL="0" indent="0" lvl="0">
              <a:lnSpc>
                <a:spcPts val="5675"/>
              </a:lnSpc>
            </a:pPr>
            <a:r>
              <a:rPr lang="en-US" sz="5354" spc="-224">
                <a:solidFill>
                  <a:srgbClr val="3139A8"/>
                </a:solidFill>
                <a:latin typeface="Be Vietnam"/>
                <a:ea typeface="Be Vietnam"/>
                <a:cs typeface="Be Vietnam"/>
                <a:sym typeface="Be Vietnam"/>
              </a:rPr>
              <a:t>FROM ZERO TO HERO</a:t>
            </a:r>
          </a:p>
        </p:txBody>
      </p:sp>
      <p:sp>
        <p:nvSpPr>
          <p:cNvPr name="TextBox 11" id="11"/>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ea typeface="Be Vietnam"/>
                <a:cs typeface="Be Vietnam"/>
                <a:sym typeface="Be Vietnam"/>
              </a:rPr>
              <a:t>PRESENTED BY DANIEL BINTANG PRATAMA GONI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446892" y="2333717"/>
            <a:ext cx="6286541" cy="5727039"/>
          </a:xfrm>
          <a:custGeom>
            <a:avLst/>
            <a:gdLst/>
            <a:ahLst/>
            <a:cxnLst/>
            <a:rect r="r" b="b" t="t" l="l"/>
            <a:pathLst>
              <a:path h="5727039" w="6286541">
                <a:moveTo>
                  <a:pt x="0" y="0"/>
                </a:moveTo>
                <a:lnTo>
                  <a:pt x="6286542" y="0"/>
                </a:lnTo>
                <a:lnTo>
                  <a:pt x="6286542" y="5727039"/>
                </a:lnTo>
                <a:lnTo>
                  <a:pt x="0" y="57270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42304" y="1085850"/>
            <a:ext cx="3724503" cy="1447293"/>
          </a:xfrm>
          <a:prstGeom prst="rect">
            <a:avLst/>
          </a:prstGeom>
        </p:spPr>
        <p:txBody>
          <a:bodyPr anchor="t" rtlCol="false" tIns="0" lIns="0" bIns="0" rIns="0">
            <a:spAutoFit/>
          </a:bodyPr>
          <a:lstStyle/>
          <a:p>
            <a:pPr algn="l" marL="0" indent="0" lvl="0">
              <a:lnSpc>
                <a:spcPts val="11339"/>
              </a:lnSpc>
            </a:pPr>
            <a:r>
              <a:rPr lang="en-US" b="true" sz="9946" spc="-417">
                <a:solidFill>
                  <a:srgbClr val="FFFFFF"/>
                </a:solidFill>
                <a:latin typeface="Be Vietnam Ultra-Bold"/>
                <a:ea typeface="Be Vietnam Ultra-Bold"/>
                <a:cs typeface="Be Vietnam Ultra-Bold"/>
                <a:sym typeface="Be Vietnam Ultra-Bold"/>
              </a:rPr>
              <a:t>TABLE</a:t>
            </a:r>
          </a:p>
        </p:txBody>
      </p:sp>
      <p:sp>
        <p:nvSpPr>
          <p:cNvPr name="TextBox 7" id="7"/>
          <p:cNvSpPr txBox="true"/>
          <p:nvPr/>
        </p:nvSpPr>
        <p:spPr>
          <a:xfrm rot="0">
            <a:off x="2615137" y="939624"/>
            <a:ext cx="1776233" cy="458252"/>
          </a:xfrm>
          <a:prstGeom prst="rect">
            <a:avLst/>
          </a:prstGeom>
        </p:spPr>
        <p:txBody>
          <a:bodyPr anchor="t" rtlCol="false" tIns="0" lIns="0" bIns="0" rIns="0">
            <a:spAutoFit/>
          </a:bodyPr>
          <a:lstStyle/>
          <a:p>
            <a:pPr algn="l" marL="0" indent="0" lvl="0">
              <a:lnSpc>
                <a:spcPts val="3504"/>
              </a:lnSpc>
            </a:pPr>
            <a:r>
              <a:rPr lang="en-US" b="true" sz="3073" spc="-129">
                <a:solidFill>
                  <a:srgbClr val="98CCFD"/>
                </a:solidFill>
                <a:latin typeface="Be Vietnam Ultra-Bold"/>
                <a:ea typeface="Be Vietnam Ultra-Bold"/>
                <a:cs typeface="Be Vietnam Ultra-Bold"/>
                <a:sym typeface="Be Vietnam Ultra-Bold"/>
              </a:rPr>
              <a:t>ANOTHER</a:t>
            </a:r>
          </a:p>
        </p:txBody>
      </p:sp>
      <p:sp>
        <p:nvSpPr>
          <p:cNvPr name="TextBox 8" id="8"/>
          <p:cNvSpPr txBox="true"/>
          <p:nvPr/>
        </p:nvSpPr>
        <p:spPr>
          <a:xfrm rot="0">
            <a:off x="5581314" y="2308779"/>
            <a:ext cx="2227493" cy="458252"/>
          </a:xfrm>
          <a:prstGeom prst="rect">
            <a:avLst/>
          </a:prstGeom>
        </p:spPr>
        <p:txBody>
          <a:bodyPr anchor="t" rtlCol="false" tIns="0" lIns="0" bIns="0" rIns="0">
            <a:spAutoFit/>
          </a:bodyPr>
          <a:lstStyle/>
          <a:p>
            <a:pPr algn="l" marL="0" indent="0" lvl="0">
              <a:lnSpc>
                <a:spcPts val="3504"/>
              </a:lnSpc>
            </a:pPr>
            <a:r>
              <a:rPr lang="en-US" b="true" sz="3073" spc="-129">
                <a:solidFill>
                  <a:srgbClr val="090147"/>
                </a:solidFill>
                <a:latin typeface="Be Vietnam Ultra-Bold"/>
                <a:ea typeface="Be Vietnam Ultra-Bold"/>
                <a:cs typeface="Be Vietnam Ultra-Bold"/>
                <a:sym typeface="Be Vietnam Ultra-Bold"/>
              </a:rPr>
              <a:t>COMMAND</a:t>
            </a:r>
          </a:p>
        </p:txBody>
      </p:sp>
      <p:sp>
        <p:nvSpPr>
          <p:cNvPr name="TextBox 9" id="9"/>
          <p:cNvSpPr txBox="true"/>
          <p:nvPr/>
        </p:nvSpPr>
        <p:spPr>
          <a:xfrm rot="0">
            <a:off x="595574" y="3047571"/>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90147"/>
                </a:solidFill>
                <a:latin typeface="Quicksand 1 Bold"/>
                <a:ea typeface="Quicksand 1 Bold"/>
                <a:cs typeface="Quicksand 1 Bold"/>
                <a:sym typeface="Quicksand 1 Bold"/>
              </a:rPr>
              <a:t>Untuk Memberi Nilai Default suatu Kolom</a:t>
            </a:r>
          </a:p>
        </p:txBody>
      </p:sp>
      <p:sp>
        <p:nvSpPr>
          <p:cNvPr name="TextBox 10" id="10"/>
          <p:cNvSpPr txBox="true"/>
          <p:nvPr/>
        </p:nvSpPr>
        <p:spPr>
          <a:xfrm rot="0">
            <a:off x="1045062" y="3646069"/>
            <a:ext cx="8686671" cy="687452"/>
          </a:xfrm>
          <a:prstGeom prst="rect">
            <a:avLst/>
          </a:prstGeom>
        </p:spPr>
        <p:txBody>
          <a:bodyPr anchor="t" rtlCol="false" tIns="0" lIns="0" bIns="0" rIns="0">
            <a:spAutoFit/>
          </a:bodyPr>
          <a:lstStyle/>
          <a:p>
            <a:pPr algn="l">
              <a:lnSpc>
                <a:spcPts val="2522"/>
              </a:lnSpc>
            </a:pPr>
            <a:r>
              <a:rPr lang="en-US" sz="2425" b="true">
                <a:solidFill>
                  <a:srgbClr val="090147"/>
                </a:solidFill>
                <a:latin typeface="Consolas Bold"/>
                <a:ea typeface="Consolas Bold"/>
                <a:cs typeface="Consolas Bold"/>
                <a:sym typeface="Consolas Bold"/>
              </a:rPr>
              <a:t>&gt; ALTER TABLE nama_tabel ALTER COLUMN nama_kolom </a:t>
            </a:r>
          </a:p>
          <a:p>
            <a:pPr algn="l">
              <a:lnSpc>
                <a:spcPts val="2522"/>
              </a:lnSpc>
            </a:pPr>
            <a:r>
              <a:rPr lang="en-US" b="true" sz="2425">
                <a:solidFill>
                  <a:srgbClr val="090147"/>
                </a:solidFill>
                <a:latin typeface="Consolas Bold"/>
                <a:ea typeface="Consolas Bold"/>
                <a:cs typeface="Consolas Bold"/>
                <a:sym typeface="Consolas Bold"/>
              </a:rPr>
              <a:t>SET DEFAULT ISI_NILAI_DEFAULT; </a:t>
            </a:r>
          </a:p>
        </p:txBody>
      </p:sp>
      <p:sp>
        <p:nvSpPr>
          <p:cNvPr name="TextBox 11" id="11"/>
          <p:cNvSpPr txBox="true"/>
          <p:nvPr/>
        </p:nvSpPr>
        <p:spPr>
          <a:xfrm rot="0">
            <a:off x="2326580" y="4313851"/>
            <a:ext cx="4129581" cy="320121"/>
          </a:xfrm>
          <a:prstGeom prst="rect">
            <a:avLst/>
          </a:prstGeom>
        </p:spPr>
        <p:txBody>
          <a:bodyPr anchor="t" rtlCol="false" tIns="0" lIns="0" bIns="0" rIns="0">
            <a:spAutoFit/>
          </a:bodyPr>
          <a:lstStyle/>
          <a:p>
            <a:pPr algn="ctr">
              <a:lnSpc>
                <a:spcPts val="2608"/>
              </a:lnSpc>
              <a:spcBef>
                <a:spcPct val="0"/>
              </a:spcBef>
            </a:pPr>
            <a:r>
              <a:rPr lang="en-US" b="true" sz="1863">
                <a:solidFill>
                  <a:srgbClr val="000000"/>
                </a:solidFill>
                <a:latin typeface="Quicksand 2 Bold"/>
                <a:ea typeface="Quicksand 2 Bold"/>
                <a:cs typeface="Quicksand 2 Bold"/>
                <a:sym typeface="Quicksand 2 Bold"/>
              </a:rPr>
              <a:t>(! </a:t>
            </a:r>
            <a:r>
              <a:rPr lang="en-US" b="true" sz="1863">
                <a:solidFill>
                  <a:srgbClr val="000000"/>
                </a:solidFill>
                <a:latin typeface="Quicksand 2 Bold"/>
                <a:ea typeface="Quicksand 2 Bold"/>
                <a:cs typeface="Quicksand 2 Bold"/>
                <a:sym typeface="Quicksand 2 Bold"/>
              </a:rPr>
              <a:t>JIKA VARCHAR BERI TANDA PETIK)</a:t>
            </a:r>
          </a:p>
        </p:txBody>
      </p:sp>
      <p:sp>
        <p:nvSpPr>
          <p:cNvPr name="TextBox 12" id="12"/>
          <p:cNvSpPr txBox="true"/>
          <p:nvPr/>
        </p:nvSpPr>
        <p:spPr>
          <a:xfrm rot="0">
            <a:off x="595574" y="4691122"/>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90147"/>
                </a:solidFill>
                <a:latin typeface="Quicksand 1 Bold"/>
                <a:ea typeface="Quicksand 1 Bold"/>
                <a:cs typeface="Quicksand 1 Bold"/>
                <a:sym typeface="Quicksand 1 Bold"/>
              </a:rPr>
              <a:t>Untuk Menghapus suatu Kolom</a:t>
            </a:r>
          </a:p>
        </p:txBody>
      </p:sp>
      <p:sp>
        <p:nvSpPr>
          <p:cNvPr name="TextBox 13" id="13"/>
          <p:cNvSpPr txBox="true"/>
          <p:nvPr/>
        </p:nvSpPr>
        <p:spPr>
          <a:xfrm rot="0">
            <a:off x="1045062" y="5289620"/>
            <a:ext cx="8686671" cy="373127"/>
          </a:xfrm>
          <a:prstGeom prst="rect">
            <a:avLst/>
          </a:prstGeom>
        </p:spPr>
        <p:txBody>
          <a:bodyPr anchor="t" rtlCol="false" tIns="0" lIns="0" bIns="0" rIns="0">
            <a:spAutoFit/>
          </a:bodyPr>
          <a:lstStyle/>
          <a:p>
            <a:pPr algn="l">
              <a:lnSpc>
                <a:spcPts val="2522"/>
              </a:lnSpc>
            </a:pPr>
            <a:r>
              <a:rPr lang="en-US" b="true" sz="2425">
                <a:solidFill>
                  <a:srgbClr val="090147"/>
                </a:solidFill>
                <a:latin typeface="Consolas Bold"/>
                <a:ea typeface="Consolas Bold"/>
                <a:cs typeface="Consolas Bold"/>
                <a:sym typeface="Consolas Bold"/>
              </a:rPr>
              <a:t>&gt; ALTER TABLE nama_tabel DROP COLUMN nama_kolom; </a:t>
            </a:r>
          </a:p>
        </p:txBody>
      </p:sp>
      <p:sp>
        <p:nvSpPr>
          <p:cNvPr name="TextBox 14" id="14"/>
          <p:cNvSpPr txBox="true"/>
          <p:nvPr/>
        </p:nvSpPr>
        <p:spPr>
          <a:xfrm rot="0">
            <a:off x="595574" y="5719897"/>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90147"/>
                </a:solidFill>
                <a:latin typeface="Quicksand 1 Bold"/>
                <a:ea typeface="Quicksand 1 Bold"/>
                <a:cs typeface="Quicksand 1 Bold"/>
                <a:sym typeface="Quicksand 1 Bold"/>
              </a:rPr>
              <a:t>Untuk Merubah Nama Kolom</a:t>
            </a:r>
          </a:p>
        </p:txBody>
      </p:sp>
      <p:sp>
        <p:nvSpPr>
          <p:cNvPr name="TextBox 15" id="15"/>
          <p:cNvSpPr txBox="true"/>
          <p:nvPr/>
        </p:nvSpPr>
        <p:spPr>
          <a:xfrm rot="0">
            <a:off x="1045062" y="6318395"/>
            <a:ext cx="8686671" cy="687452"/>
          </a:xfrm>
          <a:prstGeom prst="rect">
            <a:avLst/>
          </a:prstGeom>
        </p:spPr>
        <p:txBody>
          <a:bodyPr anchor="t" rtlCol="false" tIns="0" lIns="0" bIns="0" rIns="0">
            <a:spAutoFit/>
          </a:bodyPr>
          <a:lstStyle/>
          <a:p>
            <a:pPr algn="l">
              <a:lnSpc>
                <a:spcPts val="2522"/>
              </a:lnSpc>
            </a:pPr>
            <a:r>
              <a:rPr lang="en-US" sz="2425" b="true">
                <a:solidFill>
                  <a:srgbClr val="090147"/>
                </a:solidFill>
                <a:latin typeface="Consolas Bold"/>
                <a:ea typeface="Consolas Bold"/>
                <a:cs typeface="Consolas Bold"/>
                <a:sym typeface="Consolas Bold"/>
              </a:rPr>
              <a:t>&gt; ALTER TABLE nama_tabel </a:t>
            </a:r>
          </a:p>
          <a:p>
            <a:pPr algn="l">
              <a:lnSpc>
                <a:spcPts val="2522"/>
              </a:lnSpc>
            </a:pPr>
            <a:r>
              <a:rPr lang="en-US" b="true" sz="2425">
                <a:solidFill>
                  <a:srgbClr val="090147"/>
                </a:solidFill>
                <a:latin typeface="Consolas Bold"/>
                <a:ea typeface="Consolas Bold"/>
                <a:cs typeface="Consolas Bold"/>
                <a:sym typeface="Consolas Bold"/>
              </a:rPr>
              <a:t>CHANGE kolom_lama kolom_baru tipe_data;</a:t>
            </a:r>
          </a:p>
        </p:txBody>
      </p:sp>
      <p:sp>
        <p:nvSpPr>
          <p:cNvPr name="TextBox 16" id="16"/>
          <p:cNvSpPr txBox="true"/>
          <p:nvPr/>
        </p:nvSpPr>
        <p:spPr>
          <a:xfrm rot="0">
            <a:off x="595574" y="7062997"/>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90147"/>
                </a:solidFill>
                <a:latin typeface="Quicksand 1 Bold"/>
                <a:ea typeface="Quicksand 1 Bold"/>
                <a:cs typeface="Quicksand 1 Bold"/>
                <a:sym typeface="Quicksand 1 Bold"/>
              </a:rPr>
              <a:t>Untuk Menampilkan detail pembuatan suatu tabel</a:t>
            </a:r>
          </a:p>
        </p:txBody>
      </p:sp>
      <p:sp>
        <p:nvSpPr>
          <p:cNvPr name="TextBox 17" id="17"/>
          <p:cNvSpPr txBox="true"/>
          <p:nvPr/>
        </p:nvSpPr>
        <p:spPr>
          <a:xfrm rot="0">
            <a:off x="1045062" y="7661494"/>
            <a:ext cx="8686671" cy="373127"/>
          </a:xfrm>
          <a:prstGeom prst="rect">
            <a:avLst/>
          </a:prstGeom>
        </p:spPr>
        <p:txBody>
          <a:bodyPr anchor="t" rtlCol="false" tIns="0" lIns="0" bIns="0" rIns="0">
            <a:spAutoFit/>
          </a:bodyPr>
          <a:lstStyle/>
          <a:p>
            <a:pPr algn="l">
              <a:lnSpc>
                <a:spcPts val="2522"/>
              </a:lnSpc>
            </a:pPr>
            <a:r>
              <a:rPr lang="en-US" b="true" sz="2425">
                <a:solidFill>
                  <a:srgbClr val="090147"/>
                </a:solidFill>
                <a:latin typeface="Consolas Bold"/>
                <a:ea typeface="Consolas Bold"/>
                <a:cs typeface="Consolas Bold"/>
                <a:sym typeface="Consolas Bold"/>
              </a:rPr>
              <a:t>&gt; SHOW CREATE TABLE nama_tabel;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46821" y="2031929"/>
            <a:ext cx="10978849" cy="1336658"/>
          </a:xfrm>
          <a:prstGeom prst="rect">
            <a:avLst/>
          </a:prstGeom>
        </p:spPr>
        <p:txBody>
          <a:bodyPr anchor="t" rtlCol="false" tIns="0" lIns="0" bIns="0" rIns="0">
            <a:spAutoFit/>
          </a:bodyPr>
          <a:lstStyle/>
          <a:p>
            <a:pPr algn="ctr" marL="0" indent="0" lvl="0">
              <a:lnSpc>
                <a:spcPts val="10447"/>
              </a:lnSpc>
            </a:pPr>
            <a:r>
              <a:rPr lang="en-US" b="true" sz="9164" spc="-384">
                <a:solidFill>
                  <a:srgbClr val="000000"/>
                </a:solidFill>
                <a:latin typeface="Be Vietnam Ultra-Bold"/>
                <a:ea typeface="Be Vietnam Ultra-Bold"/>
                <a:cs typeface="Be Vietnam Ultra-Bold"/>
                <a:sym typeface="Be Vietnam Ultra-Bold"/>
              </a:rPr>
              <a:t>INDEX</a:t>
            </a:r>
          </a:p>
        </p:txBody>
      </p:sp>
      <p:sp>
        <p:nvSpPr>
          <p:cNvPr name="Freeform 3" id="3"/>
          <p:cNvSpPr/>
          <p:nvPr/>
        </p:nvSpPr>
        <p:spPr>
          <a:xfrm flipH="false" flipV="false" rot="0">
            <a:off x="10585403" y="2253309"/>
            <a:ext cx="6673897" cy="6153333"/>
          </a:xfrm>
          <a:custGeom>
            <a:avLst/>
            <a:gdLst/>
            <a:ahLst/>
            <a:cxnLst/>
            <a:rect r="r" b="b" t="t" l="l"/>
            <a:pathLst>
              <a:path h="6153333" w="6673897">
                <a:moveTo>
                  <a:pt x="0" y="0"/>
                </a:moveTo>
                <a:lnTo>
                  <a:pt x="6673897" y="0"/>
                </a:lnTo>
                <a:lnTo>
                  <a:pt x="6673897" y="6153333"/>
                </a:lnTo>
                <a:lnTo>
                  <a:pt x="0" y="61533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42290" y="6605709"/>
            <a:ext cx="9121674" cy="958136"/>
          </a:xfrm>
          <a:custGeom>
            <a:avLst/>
            <a:gdLst/>
            <a:ahLst/>
            <a:cxnLst/>
            <a:rect r="r" b="b" t="t" l="l"/>
            <a:pathLst>
              <a:path h="958136" w="9121674">
                <a:moveTo>
                  <a:pt x="0" y="0"/>
                </a:moveTo>
                <a:lnTo>
                  <a:pt x="9121674" y="0"/>
                </a:lnTo>
                <a:lnTo>
                  <a:pt x="9121674" y="958136"/>
                </a:lnTo>
                <a:lnTo>
                  <a:pt x="0" y="958136"/>
                </a:lnTo>
                <a:lnTo>
                  <a:pt x="0" y="0"/>
                </a:lnTo>
                <a:close/>
              </a:path>
            </a:pathLst>
          </a:custGeom>
          <a:blipFill>
            <a:blip r:embed="rId4"/>
            <a:stretch>
              <a:fillRect l="0" t="0" r="-1097" b="-8959"/>
            </a:stretch>
          </a:blipFill>
        </p:spPr>
      </p:sp>
      <p:sp>
        <p:nvSpPr>
          <p:cNvPr name="TextBox 5" id="5"/>
          <p:cNvSpPr txBox="true"/>
          <p:nvPr/>
        </p:nvSpPr>
        <p:spPr>
          <a:xfrm rot="0">
            <a:off x="2031894" y="1823470"/>
            <a:ext cx="4505681" cy="552964"/>
          </a:xfrm>
          <a:prstGeom prst="rect">
            <a:avLst/>
          </a:prstGeom>
        </p:spPr>
        <p:txBody>
          <a:bodyPr anchor="t" rtlCol="false" tIns="0" lIns="0" bIns="0" rIns="0">
            <a:spAutoFit/>
          </a:bodyPr>
          <a:lstStyle/>
          <a:p>
            <a:pPr algn="ctr" marL="0" indent="0" lvl="0">
              <a:lnSpc>
                <a:spcPts val="4287"/>
              </a:lnSpc>
            </a:pPr>
            <a:r>
              <a:rPr lang="en-US" b="true" sz="3761" spc="-157">
                <a:solidFill>
                  <a:srgbClr val="3139A8"/>
                </a:solidFill>
                <a:latin typeface="Be Vietnam Ultra-Bold"/>
                <a:ea typeface="Be Vietnam Ultra-Bold"/>
                <a:cs typeface="Be Vietnam Ultra-Bold"/>
                <a:sym typeface="Be Vietnam Ultra-Bold"/>
              </a:rPr>
              <a:t>CREATING</a:t>
            </a:r>
          </a:p>
        </p:txBody>
      </p:sp>
      <p:sp>
        <p:nvSpPr>
          <p:cNvPr name="TextBox 6" id="6"/>
          <p:cNvSpPr txBox="true"/>
          <p:nvPr/>
        </p:nvSpPr>
        <p:spPr>
          <a:xfrm rot="0">
            <a:off x="1146078" y="3480571"/>
            <a:ext cx="9218038" cy="1014968"/>
          </a:xfrm>
          <a:prstGeom prst="rect">
            <a:avLst/>
          </a:prstGeom>
        </p:spPr>
        <p:txBody>
          <a:bodyPr anchor="t" rtlCol="false" tIns="0" lIns="0" bIns="0" rIns="0">
            <a:spAutoFit/>
          </a:bodyPr>
          <a:lstStyle/>
          <a:p>
            <a:pPr algn="l">
              <a:lnSpc>
                <a:spcPts val="4166"/>
              </a:lnSpc>
            </a:pPr>
            <a:r>
              <a:rPr lang="en-US" sz="2572" b="true">
                <a:solidFill>
                  <a:srgbClr val="000000"/>
                </a:solidFill>
                <a:latin typeface="Quicksand 1 Bold"/>
                <a:ea typeface="Quicksand 1 Bold"/>
                <a:cs typeface="Quicksand 1 Bold"/>
                <a:sym typeface="Quicksand 1 Bold"/>
              </a:rPr>
              <a:t>Index digunakan untuk mempercepat proses pencarian data terutama pada data yang jumlahnya diatas ribuan.</a:t>
            </a:r>
          </a:p>
        </p:txBody>
      </p:sp>
      <p:sp>
        <p:nvSpPr>
          <p:cNvPr name="TextBox 7" id="7"/>
          <p:cNvSpPr txBox="true"/>
          <p:nvPr/>
        </p:nvSpPr>
        <p:spPr>
          <a:xfrm rot="0">
            <a:off x="1146078" y="5057775"/>
            <a:ext cx="9218038" cy="491274"/>
          </a:xfrm>
          <a:prstGeom prst="rect">
            <a:avLst/>
          </a:prstGeom>
        </p:spPr>
        <p:txBody>
          <a:bodyPr anchor="t" rtlCol="false" tIns="0" lIns="0" bIns="0" rIns="0">
            <a:spAutoFit/>
          </a:bodyPr>
          <a:lstStyle/>
          <a:p>
            <a:pPr algn="l">
              <a:lnSpc>
                <a:spcPts val="4166"/>
              </a:lnSpc>
            </a:pPr>
            <a:r>
              <a:rPr lang="en-US" sz="2572" b="true">
                <a:solidFill>
                  <a:srgbClr val="000000"/>
                </a:solidFill>
                <a:latin typeface="Quicksand 1 Bold"/>
                <a:ea typeface="Quicksand 1 Bold"/>
                <a:cs typeface="Quicksand 1 Bold"/>
                <a:sym typeface="Quicksand 1 Bold"/>
              </a:rPr>
              <a:t>Membuat Index dapat dilakukan dengan perintah :</a:t>
            </a:r>
          </a:p>
        </p:txBody>
      </p:sp>
      <p:sp>
        <p:nvSpPr>
          <p:cNvPr name="TextBox 8" id="8"/>
          <p:cNvSpPr txBox="true"/>
          <p:nvPr/>
        </p:nvSpPr>
        <p:spPr>
          <a:xfrm rot="0">
            <a:off x="1146078" y="5680447"/>
            <a:ext cx="9218038" cy="539081"/>
          </a:xfrm>
          <a:prstGeom prst="rect">
            <a:avLst/>
          </a:prstGeom>
        </p:spPr>
        <p:txBody>
          <a:bodyPr anchor="t" rtlCol="false" tIns="0" lIns="0" bIns="0" rIns="0">
            <a:spAutoFit/>
          </a:bodyPr>
          <a:lstStyle/>
          <a:p>
            <a:pPr algn="l">
              <a:lnSpc>
                <a:spcPts val="4166"/>
              </a:lnSpc>
            </a:pPr>
          </a:p>
        </p:txBody>
      </p:sp>
      <p:sp>
        <p:nvSpPr>
          <p:cNvPr name="TextBox 9" id="9"/>
          <p:cNvSpPr txBox="true"/>
          <p:nvPr/>
        </p:nvSpPr>
        <p:spPr>
          <a:xfrm rot="0">
            <a:off x="1146078" y="5466075"/>
            <a:ext cx="9218038" cy="539081"/>
          </a:xfrm>
          <a:prstGeom prst="rect">
            <a:avLst/>
          </a:prstGeom>
        </p:spPr>
        <p:txBody>
          <a:bodyPr anchor="t" rtlCol="false" tIns="0" lIns="0" bIns="0" rIns="0">
            <a:spAutoFit/>
          </a:bodyPr>
          <a:lstStyle/>
          <a:p>
            <a:pPr algn="l">
              <a:lnSpc>
                <a:spcPts val="4166"/>
              </a:lnSpc>
            </a:pPr>
            <a:r>
              <a:rPr lang="en-US" sz="2572" b="true">
                <a:solidFill>
                  <a:srgbClr val="000000"/>
                </a:solidFill>
                <a:latin typeface="Consolas Bold"/>
                <a:ea typeface="Consolas Bold"/>
                <a:cs typeface="Consolas Bold"/>
                <a:sym typeface="Consolas Bold"/>
              </a:rPr>
              <a:t>&gt; CREATE INDEX nama_index ON nama_tabel (kolom); </a:t>
            </a:r>
          </a:p>
        </p:txBody>
      </p:sp>
      <p:sp>
        <p:nvSpPr>
          <p:cNvPr name="TextBox 10" id="10"/>
          <p:cNvSpPr txBox="true"/>
          <p:nvPr/>
        </p:nvSpPr>
        <p:spPr>
          <a:xfrm rot="0">
            <a:off x="1146078" y="5961853"/>
            <a:ext cx="9218038" cy="539081"/>
          </a:xfrm>
          <a:prstGeom prst="rect">
            <a:avLst/>
          </a:prstGeom>
        </p:spPr>
        <p:txBody>
          <a:bodyPr anchor="t" rtlCol="false" tIns="0" lIns="0" bIns="0" rIns="0">
            <a:spAutoFit/>
          </a:bodyPr>
          <a:lstStyle/>
          <a:p>
            <a:pPr algn="l">
              <a:lnSpc>
                <a:spcPts val="4166"/>
              </a:lnSpc>
            </a:pPr>
            <a:r>
              <a:rPr lang="en-US" sz="2572" b="true">
                <a:solidFill>
                  <a:srgbClr val="000000"/>
                </a:solidFill>
                <a:latin typeface="Consolas Bold"/>
                <a:ea typeface="Consolas Bold"/>
                <a:cs typeface="Consolas Bold"/>
                <a:sym typeface="Consolas Bold"/>
              </a:rPr>
              <a:t>Contoh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A5075"/>
        </a:solidFill>
      </p:bgPr>
    </p:bg>
    <p:spTree>
      <p:nvGrpSpPr>
        <p:cNvPr id="1" name=""/>
        <p:cNvGrpSpPr/>
        <p:nvPr/>
      </p:nvGrpSpPr>
      <p:grpSpPr>
        <a:xfrm>
          <a:off x="0" y="0"/>
          <a:ext cx="0" cy="0"/>
          <a:chOff x="0" y="0"/>
          <a:chExt cx="0" cy="0"/>
        </a:xfrm>
      </p:grpSpPr>
      <p:sp>
        <p:nvSpPr>
          <p:cNvPr name="TextBox 2" id="2"/>
          <p:cNvSpPr txBox="true"/>
          <p:nvPr/>
        </p:nvSpPr>
        <p:spPr>
          <a:xfrm rot="0">
            <a:off x="1669939" y="2637277"/>
            <a:ext cx="14948123" cy="5117221"/>
          </a:xfrm>
          <a:prstGeom prst="rect">
            <a:avLst/>
          </a:prstGeom>
        </p:spPr>
        <p:txBody>
          <a:bodyPr anchor="t" rtlCol="false" tIns="0" lIns="0" bIns="0" rIns="0">
            <a:spAutoFit/>
          </a:bodyPr>
          <a:lstStyle/>
          <a:p>
            <a:pPr algn="ctr">
              <a:lnSpc>
                <a:spcPts val="20520"/>
              </a:lnSpc>
            </a:pPr>
            <a:r>
              <a:rPr lang="en-US" b="true" sz="18000" spc="-756">
                <a:solidFill>
                  <a:srgbClr val="FFFFFF"/>
                </a:solidFill>
                <a:latin typeface="Be Vietnam Ultra-Bold"/>
                <a:ea typeface="Be Vietnam Ultra-Bold"/>
                <a:cs typeface="Be Vietnam Ultra-Bold"/>
                <a:sym typeface="Be Vietnam Ultra-Bold"/>
              </a:rPr>
              <a:t>DML</a:t>
            </a:r>
          </a:p>
          <a:p>
            <a:pPr algn="ctr">
              <a:lnSpc>
                <a:spcPts val="8438"/>
              </a:lnSpc>
            </a:pPr>
            <a:r>
              <a:rPr lang="en-US" b="true" sz="7402" i="true" spc="-310">
                <a:solidFill>
                  <a:srgbClr val="FFFFFF"/>
                </a:solidFill>
                <a:latin typeface="Be Vietnam Ultra-Bold Italics"/>
                <a:ea typeface="Be Vietnam Ultra-Bold Italics"/>
                <a:cs typeface="Be Vietnam Ultra-Bold Italics"/>
                <a:sym typeface="Be Vietnam Ultra-Bold Italics"/>
              </a:rPr>
              <a:t>(DATA MANIPULATION LANGUAGE)</a:t>
            </a:r>
          </a:p>
          <a:p>
            <a:pPr algn="ctr" marL="0" indent="0" lvl="0">
              <a:lnSpc>
                <a:spcPts val="5817"/>
              </a:lnSpc>
            </a:pPr>
            <a:r>
              <a:rPr lang="en-US" b="true" sz="5102" i="true" spc="-214">
                <a:solidFill>
                  <a:srgbClr val="FFFFFF"/>
                </a:solidFill>
                <a:latin typeface="Be Vietnam Ultra-Bold Italics"/>
                <a:ea typeface="Be Vietnam Ultra-Bold Italics"/>
                <a:cs typeface="Be Vietnam Ultra-Bold Italics"/>
                <a:sym typeface="Be Vietnam Ultra-Bold Italics"/>
              </a:rPr>
              <a:t>INSERT, DELETE, UPDATE, SELECT, VIEW, TRIGGER, PROCEDURE, &amp; FUNCTION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696E"/>
        </a:solidFill>
      </p:bgPr>
    </p:bg>
    <p:spTree>
      <p:nvGrpSpPr>
        <p:cNvPr id="1" name=""/>
        <p:cNvGrpSpPr/>
        <p:nvPr/>
      </p:nvGrpSpPr>
      <p:grpSpPr>
        <a:xfrm>
          <a:off x="0" y="0"/>
          <a:ext cx="0" cy="0"/>
          <a:chOff x="0" y="0"/>
          <a:chExt cx="0" cy="0"/>
        </a:xfrm>
      </p:grpSpPr>
      <p:grpSp>
        <p:nvGrpSpPr>
          <p:cNvPr name="Group 2" id="2"/>
          <p:cNvGrpSpPr/>
          <p:nvPr/>
        </p:nvGrpSpPr>
        <p:grpSpPr>
          <a:xfrm rot="0">
            <a:off x="9144000" y="-633455"/>
            <a:ext cx="10390744" cy="11553911"/>
            <a:chOff x="0" y="0"/>
            <a:chExt cx="2627686" cy="2921836"/>
          </a:xfrm>
        </p:grpSpPr>
        <p:sp>
          <p:nvSpPr>
            <p:cNvPr name="Freeform 3" id="3"/>
            <p:cNvSpPr/>
            <p:nvPr/>
          </p:nvSpPr>
          <p:spPr>
            <a:xfrm flipH="false" flipV="false" rot="0">
              <a:off x="0" y="0"/>
              <a:ext cx="2627686" cy="2921836"/>
            </a:xfrm>
            <a:custGeom>
              <a:avLst/>
              <a:gdLst/>
              <a:ahLst/>
              <a:cxnLst/>
              <a:rect r="r" b="b" t="t" l="l"/>
              <a:pathLst>
                <a:path h="2921836" w="2627686">
                  <a:moveTo>
                    <a:pt x="0" y="0"/>
                  </a:moveTo>
                  <a:lnTo>
                    <a:pt x="2627686" y="0"/>
                  </a:lnTo>
                  <a:lnTo>
                    <a:pt x="2627686" y="2921836"/>
                  </a:lnTo>
                  <a:lnTo>
                    <a:pt x="0" y="2921836"/>
                  </a:lnTo>
                  <a:close/>
                </a:path>
              </a:pathLst>
            </a:custGeom>
            <a:solidFill>
              <a:srgbClr val="F1EBE5"/>
            </a:solidFill>
          </p:spPr>
        </p:sp>
        <p:sp>
          <p:nvSpPr>
            <p:cNvPr name="TextBox 4" id="4"/>
            <p:cNvSpPr txBox="true"/>
            <p:nvPr/>
          </p:nvSpPr>
          <p:spPr>
            <a:xfrm>
              <a:off x="0" y="19050"/>
              <a:ext cx="2627686"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821728" y="2687671"/>
            <a:ext cx="5904343" cy="6857542"/>
          </a:xfrm>
          <a:custGeom>
            <a:avLst/>
            <a:gdLst/>
            <a:ahLst/>
            <a:cxnLst/>
            <a:rect r="r" b="b" t="t" l="l"/>
            <a:pathLst>
              <a:path h="6857542" w="5904343">
                <a:moveTo>
                  <a:pt x="0" y="0"/>
                </a:moveTo>
                <a:lnTo>
                  <a:pt x="5904344" y="0"/>
                </a:lnTo>
                <a:lnTo>
                  <a:pt x="5904344" y="6857542"/>
                </a:lnTo>
                <a:lnTo>
                  <a:pt x="0" y="6857542"/>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50085" y="1076325"/>
            <a:ext cx="11016861" cy="1368182"/>
          </a:xfrm>
          <a:prstGeom prst="rect">
            <a:avLst/>
          </a:prstGeom>
        </p:spPr>
        <p:txBody>
          <a:bodyPr anchor="t" rtlCol="false" tIns="0" lIns="0" bIns="0" rIns="0">
            <a:spAutoFit/>
          </a:bodyPr>
          <a:lstStyle/>
          <a:p>
            <a:pPr algn="ctr" marL="0" indent="0" lvl="0">
              <a:lnSpc>
                <a:spcPts val="10628"/>
              </a:lnSpc>
            </a:pPr>
            <a:r>
              <a:rPr lang="en-US" b="true" sz="9323" spc="-391">
                <a:solidFill>
                  <a:srgbClr val="F1EBE5"/>
                </a:solidFill>
                <a:latin typeface="Be Vietnam Ultra-Bold"/>
                <a:ea typeface="Be Vietnam Ultra-Bold"/>
                <a:cs typeface="Be Vietnam Ultra-Bold"/>
                <a:sym typeface="Be Vietnam Ultra-Bold"/>
              </a:rPr>
              <a:t>INSERT</a:t>
            </a:r>
          </a:p>
        </p:txBody>
      </p:sp>
      <p:sp>
        <p:nvSpPr>
          <p:cNvPr name="TextBox 7" id="7"/>
          <p:cNvSpPr txBox="true"/>
          <p:nvPr/>
        </p:nvSpPr>
        <p:spPr>
          <a:xfrm rot="0">
            <a:off x="8534235" y="1196049"/>
            <a:ext cx="10479329" cy="1271196"/>
          </a:xfrm>
          <a:prstGeom prst="rect">
            <a:avLst/>
          </a:prstGeom>
        </p:spPr>
        <p:txBody>
          <a:bodyPr anchor="t" rtlCol="false" tIns="0" lIns="0" bIns="0" rIns="0">
            <a:spAutoFit/>
          </a:bodyPr>
          <a:lstStyle/>
          <a:p>
            <a:pPr algn="ctr" marL="0" indent="0" lvl="0">
              <a:lnSpc>
                <a:spcPts val="9972"/>
              </a:lnSpc>
            </a:pPr>
            <a:r>
              <a:rPr lang="en-US" b="true" sz="8747" spc="-367">
                <a:solidFill>
                  <a:srgbClr val="FD696E"/>
                </a:solidFill>
                <a:latin typeface="Be Vietnam Ultra-Bold"/>
                <a:ea typeface="Be Vietnam Ultra-Bold"/>
                <a:cs typeface="Be Vietnam Ultra-Bold"/>
                <a:sym typeface="Be Vietnam Ultra-Bold"/>
              </a:rPr>
              <a:t>SELECT</a:t>
            </a:r>
          </a:p>
        </p:txBody>
      </p:sp>
      <p:sp>
        <p:nvSpPr>
          <p:cNvPr name="TextBox 8" id="8"/>
          <p:cNvSpPr txBox="true"/>
          <p:nvPr/>
        </p:nvSpPr>
        <p:spPr>
          <a:xfrm rot="0">
            <a:off x="313799" y="3752831"/>
            <a:ext cx="8980335" cy="448959"/>
          </a:xfrm>
          <a:prstGeom prst="rect">
            <a:avLst/>
          </a:prstGeom>
        </p:spPr>
        <p:txBody>
          <a:bodyPr anchor="t" rtlCol="false" tIns="0" lIns="0" bIns="0" rIns="0">
            <a:spAutoFit/>
          </a:bodyPr>
          <a:lstStyle/>
          <a:p>
            <a:pPr algn="l" marL="494902"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menambahkan suatu data kedalam Tabel</a:t>
            </a:r>
          </a:p>
        </p:txBody>
      </p:sp>
      <p:sp>
        <p:nvSpPr>
          <p:cNvPr name="TextBox 9" id="9"/>
          <p:cNvSpPr txBox="true"/>
          <p:nvPr/>
        </p:nvSpPr>
        <p:spPr>
          <a:xfrm rot="0">
            <a:off x="957163" y="4135115"/>
            <a:ext cx="7053956" cy="1117865"/>
          </a:xfrm>
          <a:prstGeom prst="rect">
            <a:avLst/>
          </a:prstGeom>
        </p:spPr>
        <p:txBody>
          <a:bodyPr anchor="t" rtlCol="false" tIns="0" lIns="0" bIns="0" rIns="0">
            <a:spAutoFit/>
          </a:bodyPr>
          <a:lstStyle/>
          <a:p>
            <a:pPr algn="l">
              <a:lnSpc>
                <a:spcPts val="4335"/>
              </a:lnSpc>
            </a:pPr>
            <a:r>
              <a:rPr lang="en-US" sz="2676" b="true">
                <a:solidFill>
                  <a:srgbClr val="000000"/>
                </a:solidFill>
                <a:latin typeface="Consolas Bold"/>
                <a:ea typeface="Consolas Bold"/>
                <a:cs typeface="Consolas Bold"/>
                <a:sym typeface="Consolas Bold"/>
              </a:rPr>
              <a:t>&gt; INSERT INTO nama_tabel VALUES (kolom, kolom, semua_kolom);</a:t>
            </a:r>
          </a:p>
        </p:txBody>
      </p:sp>
      <p:sp>
        <p:nvSpPr>
          <p:cNvPr name="TextBox 10" id="10"/>
          <p:cNvSpPr txBox="true"/>
          <p:nvPr/>
        </p:nvSpPr>
        <p:spPr>
          <a:xfrm rot="0">
            <a:off x="3890445" y="2190887"/>
            <a:ext cx="4985932" cy="621706"/>
          </a:xfrm>
          <a:prstGeom prst="rect">
            <a:avLst/>
          </a:prstGeom>
        </p:spPr>
        <p:txBody>
          <a:bodyPr anchor="t" rtlCol="false" tIns="0" lIns="0" bIns="0" rIns="0">
            <a:spAutoFit/>
          </a:bodyPr>
          <a:lstStyle/>
          <a:p>
            <a:pPr algn="ctr" marL="0" indent="0" lvl="0">
              <a:lnSpc>
                <a:spcPts val="4810"/>
              </a:lnSpc>
            </a:pPr>
            <a:r>
              <a:rPr lang="en-US" b="true" sz="4219" spc="-177">
                <a:solidFill>
                  <a:srgbClr val="090147"/>
                </a:solidFill>
                <a:latin typeface="Be Vietnam Ultra-Bold"/>
                <a:ea typeface="Be Vietnam Ultra-Bold"/>
                <a:cs typeface="Be Vietnam Ultra-Bold"/>
                <a:sym typeface="Be Vietnam Ultra-Bold"/>
              </a:rPr>
              <a:t>COMMAND</a:t>
            </a:r>
          </a:p>
        </p:txBody>
      </p:sp>
      <p:sp>
        <p:nvSpPr>
          <p:cNvPr name="TextBox 11" id="11"/>
          <p:cNvSpPr txBox="true"/>
          <p:nvPr/>
        </p:nvSpPr>
        <p:spPr>
          <a:xfrm rot="0">
            <a:off x="12263405" y="2230469"/>
            <a:ext cx="4677927" cy="582123"/>
          </a:xfrm>
          <a:prstGeom prst="rect">
            <a:avLst/>
          </a:prstGeom>
        </p:spPr>
        <p:txBody>
          <a:bodyPr anchor="t" rtlCol="false" tIns="0" lIns="0" bIns="0" rIns="0">
            <a:spAutoFit/>
          </a:bodyPr>
          <a:lstStyle/>
          <a:p>
            <a:pPr algn="ctr" marL="0" indent="0" lvl="0">
              <a:lnSpc>
                <a:spcPts val="4513"/>
              </a:lnSpc>
            </a:pPr>
            <a:r>
              <a:rPr lang="en-US" b="true" sz="3958" spc="-166">
                <a:solidFill>
                  <a:srgbClr val="090147"/>
                </a:solidFill>
                <a:latin typeface="Be Vietnam Ultra-Bold"/>
                <a:ea typeface="Be Vietnam Ultra-Bold"/>
                <a:cs typeface="Be Vietnam Ultra-Bold"/>
                <a:sym typeface="Be Vietnam Ultra-Bold"/>
              </a:rPr>
              <a:t>COMMAND</a:t>
            </a:r>
          </a:p>
        </p:txBody>
      </p:sp>
      <p:sp>
        <p:nvSpPr>
          <p:cNvPr name="TextBox 12" id="12"/>
          <p:cNvSpPr txBox="true"/>
          <p:nvPr/>
        </p:nvSpPr>
        <p:spPr>
          <a:xfrm rot="0">
            <a:off x="313799" y="5666553"/>
            <a:ext cx="8980335" cy="448959"/>
          </a:xfrm>
          <a:prstGeom prst="rect">
            <a:avLst/>
          </a:prstGeom>
        </p:spPr>
        <p:txBody>
          <a:bodyPr anchor="t" rtlCol="false" tIns="0" lIns="0" bIns="0" rIns="0">
            <a:spAutoFit/>
          </a:bodyPr>
          <a:lstStyle/>
          <a:p>
            <a:pPr algn="l" marL="494902"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Insert sebagian kolom</a:t>
            </a:r>
          </a:p>
        </p:txBody>
      </p:sp>
      <p:sp>
        <p:nvSpPr>
          <p:cNvPr name="TextBox 13" id="13"/>
          <p:cNvSpPr txBox="true"/>
          <p:nvPr/>
        </p:nvSpPr>
        <p:spPr>
          <a:xfrm rot="0">
            <a:off x="957163" y="6115512"/>
            <a:ext cx="7919214" cy="1047642"/>
          </a:xfrm>
          <a:prstGeom prst="rect">
            <a:avLst/>
          </a:prstGeom>
        </p:spPr>
        <p:txBody>
          <a:bodyPr anchor="t" rtlCol="false" tIns="0" lIns="0" bIns="0" rIns="0">
            <a:spAutoFit/>
          </a:bodyPr>
          <a:lstStyle/>
          <a:p>
            <a:pPr algn="l">
              <a:lnSpc>
                <a:spcPts val="4053"/>
              </a:lnSpc>
            </a:pPr>
            <a:r>
              <a:rPr lang="en-US" sz="2502" b="true">
                <a:solidFill>
                  <a:srgbClr val="000000"/>
                </a:solidFill>
                <a:latin typeface="Consolas Bold"/>
                <a:ea typeface="Consolas Bold"/>
                <a:cs typeface="Consolas Bold"/>
                <a:sym typeface="Consolas Bold"/>
              </a:rPr>
              <a:t>&gt; INSERT INTO nama_tabel (kolom_yang_disebut) VALUES (isi_untuk_semua_kolom_yang_disebut); </a:t>
            </a:r>
          </a:p>
        </p:txBody>
      </p:sp>
      <p:sp>
        <p:nvSpPr>
          <p:cNvPr name="TextBox 14" id="14"/>
          <p:cNvSpPr txBox="true"/>
          <p:nvPr/>
        </p:nvSpPr>
        <p:spPr>
          <a:xfrm rot="0">
            <a:off x="6612011" y="265210"/>
            <a:ext cx="4977445" cy="611090"/>
          </a:xfrm>
          <a:prstGeom prst="rect">
            <a:avLst/>
          </a:prstGeom>
        </p:spPr>
        <p:txBody>
          <a:bodyPr anchor="t" rtlCol="false" tIns="0" lIns="0" bIns="0" rIns="0">
            <a:spAutoFit/>
          </a:bodyPr>
          <a:lstStyle/>
          <a:p>
            <a:pPr algn="ctr" marL="0" indent="0" lvl="0">
              <a:lnSpc>
                <a:spcPts val="4802"/>
              </a:lnSpc>
            </a:pPr>
            <a:r>
              <a:rPr lang="en-US" b="true" sz="4212" spc="-176">
                <a:solidFill>
                  <a:srgbClr val="090147"/>
                </a:solidFill>
                <a:latin typeface="Be Vietnam Ultra-Bold"/>
                <a:ea typeface="Be Vietnam Ultra-Bold"/>
                <a:cs typeface="Be Vietnam Ultra-Bold"/>
                <a:sym typeface="Be Vietnam Ultra-Bold"/>
              </a:rPr>
              <a:t>DML</a:t>
            </a:r>
          </a:p>
        </p:txBody>
      </p:sp>
      <p:sp>
        <p:nvSpPr>
          <p:cNvPr name="TextBox 15" id="15"/>
          <p:cNvSpPr txBox="true"/>
          <p:nvPr/>
        </p:nvSpPr>
        <p:spPr>
          <a:xfrm rot="0">
            <a:off x="9709394" y="3259108"/>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melihat data yang ada di dalam Tabel</a:t>
            </a:r>
          </a:p>
        </p:txBody>
      </p:sp>
      <p:sp>
        <p:nvSpPr>
          <p:cNvPr name="TextBox 16" id="16"/>
          <p:cNvSpPr txBox="true"/>
          <p:nvPr/>
        </p:nvSpPr>
        <p:spPr>
          <a:xfrm rot="0">
            <a:off x="10158882" y="3714731"/>
            <a:ext cx="8686671" cy="508823"/>
          </a:xfrm>
          <a:prstGeom prst="rect">
            <a:avLst/>
          </a:prstGeom>
        </p:spPr>
        <p:txBody>
          <a:bodyPr anchor="t" rtlCol="false" tIns="0" lIns="0" bIns="0" rIns="0">
            <a:spAutoFit/>
          </a:bodyPr>
          <a:lstStyle/>
          <a:p>
            <a:pPr algn="l">
              <a:lnSpc>
                <a:spcPts val="3928"/>
              </a:lnSpc>
            </a:pPr>
            <a:r>
              <a:rPr lang="en-US" b="true" sz="2425">
                <a:solidFill>
                  <a:srgbClr val="000000"/>
                </a:solidFill>
                <a:latin typeface="Consolas Bold"/>
                <a:ea typeface="Consolas Bold"/>
                <a:cs typeface="Consolas Bold"/>
                <a:sym typeface="Consolas Bold"/>
              </a:rPr>
              <a:t>&gt; SELECT * FROM nama_tabel; </a:t>
            </a:r>
          </a:p>
        </p:txBody>
      </p:sp>
      <p:sp>
        <p:nvSpPr>
          <p:cNvPr name="TextBox 17" id="17"/>
          <p:cNvSpPr txBox="true"/>
          <p:nvPr/>
        </p:nvSpPr>
        <p:spPr>
          <a:xfrm rot="0">
            <a:off x="9709394" y="4280703"/>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Melihat sebagian kolom dari suatu Tabel</a:t>
            </a:r>
          </a:p>
        </p:txBody>
      </p:sp>
      <p:sp>
        <p:nvSpPr>
          <p:cNvPr name="TextBox 18" id="18"/>
          <p:cNvSpPr txBox="true"/>
          <p:nvPr/>
        </p:nvSpPr>
        <p:spPr>
          <a:xfrm rot="0">
            <a:off x="10149357" y="4910908"/>
            <a:ext cx="6322724" cy="895860"/>
          </a:xfrm>
          <a:prstGeom prst="rect">
            <a:avLst/>
          </a:prstGeom>
        </p:spPr>
        <p:txBody>
          <a:bodyPr anchor="t" rtlCol="false" tIns="0" lIns="0" bIns="0" rIns="0">
            <a:spAutoFit/>
          </a:bodyPr>
          <a:lstStyle/>
          <a:p>
            <a:pPr algn="l">
              <a:lnSpc>
                <a:spcPts val="2231"/>
              </a:lnSpc>
            </a:pPr>
            <a:r>
              <a:rPr lang="en-US" sz="2425" b="true">
                <a:solidFill>
                  <a:srgbClr val="000000"/>
                </a:solidFill>
                <a:latin typeface="Consolas Bold"/>
                <a:ea typeface="Consolas Bold"/>
                <a:cs typeface="Consolas Bold"/>
                <a:sym typeface="Consolas Bold"/>
              </a:rPr>
              <a:t>&gt; SELECT nama_kolom, nama_kolom FROM -&gt; nama_tabel_atau_nama_view; </a:t>
            </a:r>
          </a:p>
          <a:p>
            <a:pPr algn="l">
              <a:lnSpc>
                <a:spcPts val="2231"/>
              </a:lnSpc>
            </a:pPr>
          </a:p>
        </p:txBody>
      </p:sp>
      <p:sp>
        <p:nvSpPr>
          <p:cNvPr name="TextBox 19" id="19"/>
          <p:cNvSpPr txBox="true"/>
          <p:nvPr/>
        </p:nvSpPr>
        <p:spPr>
          <a:xfrm rot="0">
            <a:off x="9709394" y="5549083"/>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ASC (menampilkan data dalam urutan Naik)</a:t>
            </a:r>
          </a:p>
        </p:txBody>
      </p:sp>
      <p:sp>
        <p:nvSpPr>
          <p:cNvPr name="TextBox 20" id="20"/>
          <p:cNvSpPr txBox="true"/>
          <p:nvPr/>
        </p:nvSpPr>
        <p:spPr>
          <a:xfrm rot="0">
            <a:off x="10158882" y="6176156"/>
            <a:ext cx="6313199" cy="619635"/>
          </a:xfrm>
          <a:prstGeom prst="rect">
            <a:avLst/>
          </a:prstGeom>
        </p:spPr>
        <p:txBody>
          <a:bodyPr anchor="t" rtlCol="false" tIns="0" lIns="0" bIns="0" rIns="0">
            <a:spAutoFit/>
          </a:bodyPr>
          <a:lstStyle/>
          <a:p>
            <a:pPr algn="l">
              <a:lnSpc>
                <a:spcPts val="2231"/>
              </a:lnSpc>
            </a:pPr>
            <a:r>
              <a:rPr lang="en-US" b="true" sz="2425">
                <a:solidFill>
                  <a:srgbClr val="000000"/>
                </a:solidFill>
                <a:latin typeface="Consolas Bold"/>
                <a:ea typeface="Consolas Bold"/>
                <a:cs typeface="Consolas Bold"/>
                <a:sym typeface="Consolas Bold"/>
              </a:rPr>
              <a:t>&gt; SELECT * FROM nama_tabel_atau_view ORDER BY nama_kolom ASC; </a:t>
            </a:r>
          </a:p>
        </p:txBody>
      </p:sp>
      <p:sp>
        <p:nvSpPr>
          <p:cNvPr name="TextBox 21" id="21"/>
          <p:cNvSpPr txBox="true"/>
          <p:nvPr/>
        </p:nvSpPr>
        <p:spPr>
          <a:xfrm rot="0">
            <a:off x="9709394" y="6852941"/>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DESC (menampilkan data dalam urutan menurun)</a:t>
            </a:r>
          </a:p>
        </p:txBody>
      </p:sp>
      <p:sp>
        <p:nvSpPr>
          <p:cNvPr name="TextBox 22" id="22"/>
          <p:cNvSpPr txBox="true"/>
          <p:nvPr/>
        </p:nvSpPr>
        <p:spPr>
          <a:xfrm rot="0">
            <a:off x="10158882" y="7480013"/>
            <a:ext cx="8686671" cy="619635"/>
          </a:xfrm>
          <a:prstGeom prst="rect">
            <a:avLst/>
          </a:prstGeom>
        </p:spPr>
        <p:txBody>
          <a:bodyPr anchor="t" rtlCol="false" tIns="0" lIns="0" bIns="0" rIns="0">
            <a:spAutoFit/>
          </a:bodyPr>
          <a:lstStyle/>
          <a:p>
            <a:pPr algn="l">
              <a:lnSpc>
                <a:spcPts val="2231"/>
              </a:lnSpc>
            </a:pPr>
            <a:r>
              <a:rPr lang="en-US" b="true" sz="2425">
                <a:solidFill>
                  <a:srgbClr val="000000"/>
                </a:solidFill>
                <a:latin typeface="Consolas Bold"/>
                <a:ea typeface="Consolas Bold"/>
                <a:cs typeface="Consolas Bold"/>
                <a:sym typeface="Consolas Bold"/>
              </a:rPr>
              <a:t>&gt; SELECT * FROM nama_tabel_atau_view ORDER BY nama_kolom DESC; </a:t>
            </a:r>
          </a:p>
        </p:txBody>
      </p:sp>
      <p:sp>
        <p:nvSpPr>
          <p:cNvPr name="TextBox 23" id="23"/>
          <p:cNvSpPr txBox="true"/>
          <p:nvPr/>
        </p:nvSpPr>
        <p:spPr>
          <a:xfrm rot="0">
            <a:off x="9709394" y="8156798"/>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mengelompokkan data yang ingin dilihat</a:t>
            </a:r>
          </a:p>
        </p:txBody>
      </p:sp>
      <p:sp>
        <p:nvSpPr>
          <p:cNvPr name="TextBox 24" id="24"/>
          <p:cNvSpPr txBox="true"/>
          <p:nvPr/>
        </p:nvSpPr>
        <p:spPr>
          <a:xfrm rot="0">
            <a:off x="10158882" y="8783871"/>
            <a:ext cx="8686671" cy="619635"/>
          </a:xfrm>
          <a:prstGeom prst="rect">
            <a:avLst/>
          </a:prstGeom>
        </p:spPr>
        <p:txBody>
          <a:bodyPr anchor="t" rtlCol="false" tIns="0" lIns="0" bIns="0" rIns="0">
            <a:spAutoFit/>
          </a:bodyPr>
          <a:lstStyle/>
          <a:p>
            <a:pPr algn="l">
              <a:lnSpc>
                <a:spcPts val="2231"/>
              </a:lnSpc>
            </a:pPr>
            <a:r>
              <a:rPr lang="en-US" b="true" sz="2425">
                <a:solidFill>
                  <a:srgbClr val="000000"/>
                </a:solidFill>
                <a:latin typeface="Consolas Bold"/>
                <a:ea typeface="Consolas Bold"/>
                <a:cs typeface="Consolas Bold"/>
                <a:sym typeface="Consolas Bold"/>
              </a:rPr>
              <a:t>SELECT * FROM nama_tabel_atau_view GROUP BY nama_kolom;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191125" y="-633455"/>
            <a:ext cx="9343619" cy="11553911"/>
            <a:chOff x="0" y="0"/>
            <a:chExt cx="2362882" cy="2921836"/>
          </a:xfrm>
        </p:grpSpPr>
        <p:sp>
          <p:nvSpPr>
            <p:cNvPr name="Freeform 3" id="3"/>
            <p:cNvSpPr/>
            <p:nvPr/>
          </p:nvSpPr>
          <p:spPr>
            <a:xfrm flipH="false" flipV="false" rot="0">
              <a:off x="0" y="0"/>
              <a:ext cx="2362882" cy="2921836"/>
            </a:xfrm>
            <a:custGeom>
              <a:avLst/>
              <a:gdLst/>
              <a:ahLst/>
              <a:cxnLst/>
              <a:rect r="r" b="b" t="t" l="l"/>
              <a:pathLst>
                <a:path h="2921836" w="2362882">
                  <a:moveTo>
                    <a:pt x="0" y="0"/>
                  </a:moveTo>
                  <a:lnTo>
                    <a:pt x="2362882" y="0"/>
                  </a:lnTo>
                  <a:lnTo>
                    <a:pt x="2362882" y="2921836"/>
                  </a:lnTo>
                  <a:lnTo>
                    <a:pt x="0" y="2921836"/>
                  </a:lnTo>
                  <a:close/>
                </a:path>
              </a:pathLst>
            </a:custGeom>
            <a:solidFill>
              <a:srgbClr val="F1EBE5"/>
            </a:solidFill>
          </p:spPr>
        </p:sp>
        <p:sp>
          <p:nvSpPr>
            <p:cNvPr name="TextBox 4" id="4"/>
            <p:cNvSpPr txBox="true"/>
            <p:nvPr/>
          </p:nvSpPr>
          <p:spPr>
            <a:xfrm>
              <a:off x="0" y="19050"/>
              <a:ext cx="2362882"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988974" y="3133380"/>
            <a:ext cx="6286541" cy="5727039"/>
          </a:xfrm>
          <a:custGeom>
            <a:avLst/>
            <a:gdLst/>
            <a:ahLst/>
            <a:cxnLst/>
            <a:rect r="r" b="b" t="t" l="l"/>
            <a:pathLst>
              <a:path h="5727039" w="6286541">
                <a:moveTo>
                  <a:pt x="0" y="0"/>
                </a:moveTo>
                <a:lnTo>
                  <a:pt x="6286542" y="0"/>
                </a:lnTo>
                <a:lnTo>
                  <a:pt x="6286542" y="5727039"/>
                </a:lnTo>
                <a:lnTo>
                  <a:pt x="0" y="5727039"/>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593964" y="1123950"/>
            <a:ext cx="4983555" cy="1447293"/>
          </a:xfrm>
          <a:prstGeom prst="rect">
            <a:avLst/>
          </a:prstGeom>
        </p:spPr>
        <p:txBody>
          <a:bodyPr anchor="t" rtlCol="false" tIns="0" lIns="0" bIns="0" rIns="0">
            <a:spAutoFit/>
          </a:bodyPr>
          <a:lstStyle/>
          <a:p>
            <a:pPr algn="l" marL="0" indent="0" lvl="0">
              <a:lnSpc>
                <a:spcPts val="11339"/>
              </a:lnSpc>
            </a:pPr>
            <a:r>
              <a:rPr lang="en-US" b="true" sz="9946" spc="-417">
                <a:solidFill>
                  <a:srgbClr val="FFFFFF"/>
                </a:solidFill>
                <a:latin typeface="Be Vietnam Ultra-Bold"/>
                <a:ea typeface="Be Vietnam Ultra-Bold"/>
                <a:cs typeface="Be Vietnam Ultra-Bold"/>
                <a:sym typeface="Be Vietnam Ultra-Bold"/>
              </a:rPr>
              <a:t>UPDATE</a:t>
            </a:r>
          </a:p>
        </p:txBody>
      </p:sp>
      <p:sp>
        <p:nvSpPr>
          <p:cNvPr name="TextBox 7" id="7"/>
          <p:cNvSpPr txBox="true"/>
          <p:nvPr/>
        </p:nvSpPr>
        <p:spPr>
          <a:xfrm rot="0">
            <a:off x="5032974" y="2346879"/>
            <a:ext cx="2227493" cy="458252"/>
          </a:xfrm>
          <a:prstGeom prst="rect">
            <a:avLst/>
          </a:prstGeom>
        </p:spPr>
        <p:txBody>
          <a:bodyPr anchor="t" rtlCol="false" tIns="0" lIns="0" bIns="0" rIns="0">
            <a:spAutoFit/>
          </a:bodyPr>
          <a:lstStyle/>
          <a:p>
            <a:pPr algn="l" marL="0" indent="0" lvl="0">
              <a:lnSpc>
                <a:spcPts val="3504"/>
              </a:lnSpc>
            </a:pPr>
            <a:r>
              <a:rPr lang="en-US" b="true" sz="3073" spc="-129">
                <a:solidFill>
                  <a:srgbClr val="090147"/>
                </a:solidFill>
                <a:latin typeface="Be Vietnam Ultra-Bold"/>
                <a:ea typeface="Be Vietnam Ultra-Bold"/>
                <a:cs typeface="Be Vietnam Ultra-Bold"/>
                <a:sym typeface="Be Vietnam Ultra-Bold"/>
              </a:rPr>
              <a:t>COMMAND</a:t>
            </a:r>
          </a:p>
        </p:txBody>
      </p:sp>
      <p:sp>
        <p:nvSpPr>
          <p:cNvPr name="TextBox 8" id="8"/>
          <p:cNvSpPr txBox="true"/>
          <p:nvPr/>
        </p:nvSpPr>
        <p:spPr>
          <a:xfrm rot="0">
            <a:off x="450987" y="3302744"/>
            <a:ext cx="10379392" cy="502893"/>
          </a:xfrm>
          <a:prstGeom prst="rect">
            <a:avLst/>
          </a:prstGeom>
        </p:spPr>
        <p:txBody>
          <a:bodyPr anchor="t" rtlCol="false" tIns="0" lIns="0" bIns="0" rIns="0">
            <a:spAutoFit/>
          </a:bodyPr>
          <a:lstStyle/>
          <a:p>
            <a:pPr algn="l" marL="572004" indent="-286002" lvl="1">
              <a:lnSpc>
                <a:spcPts val="4292"/>
              </a:lnSpc>
              <a:buFont typeface="Arial"/>
              <a:buChar char="•"/>
            </a:pPr>
            <a:r>
              <a:rPr lang="en-US" b="true" sz="2649">
                <a:solidFill>
                  <a:srgbClr val="090147"/>
                </a:solidFill>
                <a:latin typeface="Quicksand 1 Bold"/>
                <a:ea typeface="Quicksand 1 Bold"/>
                <a:cs typeface="Quicksand 1 Bold"/>
                <a:sym typeface="Quicksand 1 Bold"/>
              </a:rPr>
              <a:t>Untuk Memperbarui sebagian data di dalam Kolom</a:t>
            </a:r>
          </a:p>
        </p:txBody>
      </p:sp>
      <p:sp>
        <p:nvSpPr>
          <p:cNvPr name="TextBox 9" id="9"/>
          <p:cNvSpPr txBox="true"/>
          <p:nvPr/>
        </p:nvSpPr>
        <p:spPr>
          <a:xfrm rot="0">
            <a:off x="884776" y="3867677"/>
            <a:ext cx="9134497" cy="1010739"/>
          </a:xfrm>
          <a:prstGeom prst="rect">
            <a:avLst/>
          </a:prstGeom>
        </p:spPr>
        <p:txBody>
          <a:bodyPr anchor="t" rtlCol="false" tIns="0" lIns="0" bIns="0" rIns="0">
            <a:spAutoFit/>
          </a:bodyPr>
          <a:lstStyle/>
          <a:p>
            <a:pPr algn="l">
              <a:lnSpc>
                <a:spcPts val="2553"/>
              </a:lnSpc>
            </a:pPr>
            <a:r>
              <a:rPr lang="en-US" sz="2455" b="true">
                <a:solidFill>
                  <a:srgbClr val="090147"/>
                </a:solidFill>
                <a:latin typeface="Consolas Bold"/>
                <a:ea typeface="Consolas Bold"/>
                <a:cs typeface="Consolas Bold"/>
                <a:sym typeface="Consolas Bold"/>
              </a:rPr>
              <a:t>&gt; UPDATE nama_tabel </a:t>
            </a:r>
          </a:p>
          <a:p>
            <a:pPr algn="l">
              <a:lnSpc>
                <a:spcPts val="2553"/>
              </a:lnSpc>
            </a:pPr>
            <a:r>
              <a:rPr lang="en-US" sz="2455" b="true">
                <a:solidFill>
                  <a:srgbClr val="090147"/>
                </a:solidFill>
                <a:latin typeface="Consolas Bold"/>
                <a:ea typeface="Consolas Bold"/>
                <a:cs typeface="Consolas Bold"/>
                <a:sym typeface="Consolas Bold"/>
              </a:rPr>
              <a:t>SET nama_kolom = isi_kolom</a:t>
            </a:r>
          </a:p>
          <a:p>
            <a:pPr algn="l">
              <a:lnSpc>
                <a:spcPts val="2553"/>
              </a:lnSpc>
            </a:pPr>
            <a:r>
              <a:rPr lang="en-US" b="true" sz="2455">
                <a:solidFill>
                  <a:srgbClr val="090147"/>
                </a:solidFill>
                <a:latin typeface="Consolas Bold"/>
                <a:ea typeface="Consolas Bold"/>
                <a:cs typeface="Consolas Bold"/>
                <a:sym typeface="Consolas Bold"/>
              </a:rPr>
              <a:t>WHERE nama_kolom = baris_yang_dipilih_untuk_diubah; </a:t>
            </a:r>
          </a:p>
        </p:txBody>
      </p:sp>
      <p:sp>
        <p:nvSpPr>
          <p:cNvPr name="TextBox 10" id="10"/>
          <p:cNvSpPr txBox="true"/>
          <p:nvPr/>
        </p:nvSpPr>
        <p:spPr>
          <a:xfrm rot="0">
            <a:off x="450987" y="5295261"/>
            <a:ext cx="11425055" cy="498424"/>
          </a:xfrm>
          <a:prstGeom prst="rect">
            <a:avLst/>
          </a:prstGeom>
        </p:spPr>
        <p:txBody>
          <a:bodyPr anchor="t" rtlCol="false" tIns="0" lIns="0" bIns="0" rIns="0">
            <a:spAutoFit/>
          </a:bodyPr>
          <a:lstStyle/>
          <a:p>
            <a:pPr algn="l" marL="565657" indent="-282829" lvl="1">
              <a:lnSpc>
                <a:spcPts val="4244"/>
              </a:lnSpc>
              <a:buFont typeface="Arial"/>
              <a:buChar char="•"/>
            </a:pPr>
            <a:r>
              <a:rPr lang="en-US" b="true" sz="2619">
                <a:solidFill>
                  <a:srgbClr val="090147"/>
                </a:solidFill>
                <a:latin typeface="Quicksand 1 Bold"/>
                <a:ea typeface="Quicksand 1 Bold"/>
                <a:cs typeface="Quicksand 1 Bold"/>
                <a:sym typeface="Quicksand 1 Bold"/>
              </a:rPr>
              <a:t>Untuk Memperbarui data ke semua Kolom</a:t>
            </a:r>
          </a:p>
        </p:txBody>
      </p:sp>
      <p:sp>
        <p:nvSpPr>
          <p:cNvPr name="TextBox 11" id="11"/>
          <p:cNvSpPr txBox="true"/>
          <p:nvPr/>
        </p:nvSpPr>
        <p:spPr>
          <a:xfrm rot="0">
            <a:off x="884776" y="5860360"/>
            <a:ext cx="8821178" cy="378757"/>
          </a:xfrm>
          <a:prstGeom prst="rect">
            <a:avLst/>
          </a:prstGeom>
        </p:spPr>
        <p:txBody>
          <a:bodyPr anchor="t" rtlCol="false" tIns="0" lIns="0" bIns="0" rIns="0">
            <a:spAutoFit/>
          </a:bodyPr>
          <a:lstStyle/>
          <a:p>
            <a:pPr algn="l">
              <a:lnSpc>
                <a:spcPts val="2561"/>
              </a:lnSpc>
            </a:pPr>
            <a:r>
              <a:rPr lang="en-US" b="true" sz="2462">
                <a:solidFill>
                  <a:srgbClr val="090147"/>
                </a:solidFill>
                <a:latin typeface="Consolas Bold"/>
                <a:ea typeface="Consolas Bold"/>
                <a:cs typeface="Consolas Bold"/>
                <a:sym typeface="Consolas Bold"/>
              </a:rPr>
              <a:t>&gt; UPDATE nama_tabel SET nama_kolom = isi_kolom; </a:t>
            </a:r>
          </a:p>
        </p:txBody>
      </p:sp>
      <p:sp>
        <p:nvSpPr>
          <p:cNvPr name="TextBox 12" id="12"/>
          <p:cNvSpPr txBox="true"/>
          <p:nvPr/>
        </p:nvSpPr>
        <p:spPr>
          <a:xfrm rot="0">
            <a:off x="11895092" y="1123950"/>
            <a:ext cx="4983555" cy="1447293"/>
          </a:xfrm>
          <a:prstGeom prst="rect">
            <a:avLst/>
          </a:prstGeom>
        </p:spPr>
        <p:txBody>
          <a:bodyPr anchor="t" rtlCol="false" tIns="0" lIns="0" bIns="0" rIns="0">
            <a:spAutoFit/>
          </a:bodyPr>
          <a:lstStyle/>
          <a:p>
            <a:pPr algn="l" marL="0" indent="0" lvl="0">
              <a:lnSpc>
                <a:spcPts val="11339"/>
              </a:lnSpc>
            </a:pPr>
            <a:r>
              <a:rPr lang="en-US" b="true" sz="9946" spc="-417">
                <a:solidFill>
                  <a:srgbClr val="5383FF"/>
                </a:solidFill>
                <a:latin typeface="Be Vietnam Ultra-Bold"/>
                <a:ea typeface="Be Vietnam Ultra-Bold"/>
                <a:cs typeface="Be Vietnam Ultra-Bold"/>
                <a:sym typeface="Be Vietnam Ultra-Bold"/>
              </a:rPr>
              <a:t>DELETE</a:t>
            </a:r>
          </a:p>
        </p:txBody>
      </p:sp>
      <p:sp>
        <p:nvSpPr>
          <p:cNvPr name="TextBox 13" id="13"/>
          <p:cNvSpPr txBox="true"/>
          <p:nvPr/>
        </p:nvSpPr>
        <p:spPr>
          <a:xfrm rot="0">
            <a:off x="14132245" y="2346879"/>
            <a:ext cx="2227493" cy="458252"/>
          </a:xfrm>
          <a:prstGeom prst="rect">
            <a:avLst/>
          </a:prstGeom>
        </p:spPr>
        <p:txBody>
          <a:bodyPr anchor="t" rtlCol="false" tIns="0" lIns="0" bIns="0" rIns="0">
            <a:spAutoFit/>
          </a:bodyPr>
          <a:lstStyle/>
          <a:p>
            <a:pPr algn="l" marL="0" indent="0" lvl="0">
              <a:lnSpc>
                <a:spcPts val="3504"/>
              </a:lnSpc>
            </a:pPr>
            <a:r>
              <a:rPr lang="en-US" b="true" sz="3073" spc="-129">
                <a:solidFill>
                  <a:srgbClr val="090147"/>
                </a:solidFill>
                <a:latin typeface="Be Vietnam Ultra-Bold"/>
                <a:ea typeface="Be Vietnam Ultra-Bold"/>
                <a:cs typeface="Be Vietnam Ultra-Bold"/>
                <a:sym typeface="Be Vietnam Ultra-Bold"/>
              </a:rPr>
              <a:t>COMMAND</a:t>
            </a:r>
          </a:p>
        </p:txBody>
      </p:sp>
      <p:sp>
        <p:nvSpPr>
          <p:cNvPr name="TextBox 14" id="14"/>
          <p:cNvSpPr txBox="true"/>
          <p:nvPr/>
        </p:nvSpPr>
        <p:spPr>
          <a:xfrm rot="0">
            <a:off x="10191125" y="3350369"/>
            <a:ext cx="10379392" cy="502893"/>
          </a:xfrm>
          <a:prstGeom prst="rect">
            <a:avLst/>
          </a:prstGeom>
        </p:spPr>
        <p:txBody>
          <a:bodyPr anchor="t" rtlCol="false" tIns="0" lIns="0" bIns="0" rIns="0">
            <a:spAutoFit/>
          </a:bodyPr>
          <a:lstStyle/>
          <a:p>
            <a:pPr algn="l" marL="572004" indent="-286002" lvl="1">
              <a:lnSpc>
                <a:spcPts val="4292"/>
              </a:lnSpc>
              <a:buFont typeface="Arial"/>
              <a:buChar char="•"/>
            </a:pPr>
            <a:r>
              <a:rPr lang="en-US" b="true" sz="2649">
                <a:solidFill>
                  <a:srgbClr val="090147"/>
                </a:solidFill>
                <a:latin typeface="Quicksand 1 Bold"/>
                <a:ea typeface="Quicksand 1 Bold"/>
                <a:cs typeface="Quicksand 1 Bold"/>
                <a:sym typeface="Quicksand 1 Bold"/>
              </a:rPr>
              <a:t>Untuk Menghapus sebagian baris</a:t>
            </a:r>
          </a:p>
        </p:txBody>
      </p:sp>
      <p:sp>
        <p:nvSpPr>
          <p:cNvPr name="TextBox 15" id="15"/>
          <p:cNvSpPr txBox="true"/>
          <p:nvPr/>
        </p:nvSpPr>
        <p:spPr>
          <a:xfrm rot="0">
            <a:off x="10624914" y="3915302"/>
            <a:ext cx="9134497" cy="693634"/>
          </a:xfrm>
          <a:prstGeom prst="rect">
            <a:avLst/>
          </a:prstGeom>
        </p:spPr>
        <p:txBody>
          <a:bodyPr anchor="t" rtlCol="false" tIns="0" lIns="0" bIns="0" rIns="0">
            <a:spAutoFit/>
          </a:bodyPr>
          <a:lstStyle/>
          <a:p>
            <a:pPr algn="l">
              <a:lnSpc>
                <a:spcPts val="2553"/>
              </a:lnSpc>
            </a:pPr>
            <a:r>
              <a:rPr lang="en-US" sz="2455" b="true">
                <a:solidFill>
                  <a:srgbClr val="090147"/>
                </a:solidFill>
                <a:latin typeface="Consolas Bold"/>
                <a:ea typeface="Consolas Bold"/>
                <a:cs typeface="Consolas Bold"/>
                <a:sym typeface="Consolas Bold"/>
              </a:rPr>
              <a:t>&gt; DELETE FROM nama_tabel </a:t>
            </a:r>
          </a:p>
          <a:p>
            <a:pPr algn="l">
              <a:lnSpc>
                <a:spcPts val="2553"/>
              </a:lnSpc>
            </a:pPr>
            <a:r>
              <a:rPr lang="en-US" b="true" sz="2455">
                <a:solidFill>
                  <a:srgbClr val="090147"/>
                </a:solidFill>
                <a:latin typeface="Consolas Bold"/>
                <a:ea typeface="Consolas Bold"/>
                <a:cs typeface="Consolas Bold"/>
                <a:sym typeface="Consolas Bold"/>
              </a:rPr>
              <a:t>-&gt; </a:t>
            </a:r>
            <a:r>
              <a:rPr lang="en-US" b="true" sz="2455">
                <a:solidFill>
                  <a:srgbClr val="090147"/>
                </a:solidFill>
                <a:latin typeface="Consolas Bold"/>
                <a:ea typeface="Consolas Bold"/>
                <a:cs typeface="Consolas Bold"/>
                <a:sym typeface="Consolas Bold"/>
              </a:rPr>
              <a:t>WHERE baris_yang_akan_dihapus; </a:t>
            </a:r>
          </a:p>
        </p:txBody>
      </p:sp>
      <p:sp>
        <p:nvSpPr>
          <p:cNvPr name="TextBox 16" id="16"/>
          <p:cNvSpPr txBox="true"/>
          <p:nvPr/>
        </p:nvSpPr>
        <p:spPr>
          <a:xfrm rot="0">
            <a:off x="10191125" y="5038725"/>
            <a:ext cx="11425055" cy="498424"/>
          </a:xfrm>
          <a:prstGeom prst="rect">
            <a:avLst/>
          </a:prstGeom>
        </p:spPr>
        <p:txBody>
          <a:bodyPr anchor="t" rtlCol="false" tIns="0" lIns="0" bIns="0" rIns="0">
            <a:spAutoFit/>
          </a:bodyPr>
          <a:lstStyle/>
          <a:p>
            <a:pPr algn="l" marL="565657" indent="-282829" lvl="1">
              <a:lnSpc>
                <a:spcPts val="4244"/>
              </a:lnSpc>
              <a:buFont typeface="Arial"/>
              <a:buChar char="•"/>
            </a:pPr>
            <a:r>
              <a:rPr lang="en-US" b="true" sz="2619">
                <a:solidFill>
                  <a:srgbClr val="090147"/>
                </a:solidFill>
                <a:latin typeface="Quicksand 1 Bold"/>
                <a:ea typeface="Quicksand 1 Bold"/>
                <a:cs typeface="Quicksand 1 Bold"/>
                <a:sym typeface="Quicksand 1 Bold"/>
              </a:rPr>
              <a:t>Untuk Menghapus semua baris</a:t>
            </a:r>
          </a:p>
        </p:txBody>
      </p:sp>
      <p:sp>
        <p:nvSpPr>
          <p:cNvPr name="TextBox 17" id="17"/>
          <p:cNvSpPr txBox="true"/>
          <p:nvPr/>
        </p:nvSpPr>
        <p:spPr>
          <a:xfrm rot="0">
            <a:off x="10624914" y="5603824"/>
            <a:ext cx="8821178" cy="378757"/>
          </a:xfrm>
          <a:prstGeom prst="rect">
            <a:avLst/>
          </a:prstGeom>
        </p:spPr>
        <p:txBody>
          <a:bodyPr anchor="t" rtlCol="false" tIns="0" lIns="0" bIns="0" rIns="0">
            <a:spAutoFit/>
          </a:bodyPr>
          <a:lstStyle/>
          <a:p>
            <a:pPr algn="l">
              <a:lnSpc>
                <a:spcPts val="2561"/>
              </a:lnSpc>
            </a:pPr>
            <a:r>
              <a:rPr lang="en-US" b="true" sz="2462">
                <a:solidFill>
                  <a:srgbClr val="090147"/>
                </a:solidFill>
                <a:latin typeface="Consolas Bold"/>
                <a:ea typeface="Consolas Bold"/>
                <a:cs typeface="Consolas Bold"/>
                <a:sym typeface="Consolas Bold"/>
              </a:rPr>
              <a:t>&gt; DELETE FROM nama_tabel;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619188" y="2164285"/>
            <a:ext cx="6640112" cy="5225768"/>
          </a:xfrm>
          <a:custGeom>
            <a:avLst/>
            <a:gdLst/>
            <a:ahLst/>
            <a:cxnLst/>
            <a:rect r="r" b="b" t="t" l="l"/>
            <a:pathLst>
              <a:path h="5225768" w="6640112">
                <a:moveTo>
                  <a:pt x="0" y="0"/>
                </a:moveTo>
                <a:lnTo>
                  <a:pt x="6640112" y="0"/>
                </a:lnTo>
                <a:lnTo>
                  <a:pt x="6640112" y="5225768"/>
                </a:lnTo>
                <a:lnTo>
                  <a:pt x="0" y="5225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254" y="6944433"/>
            <a:ext cx="9320360" cy="1404268"/>
          </a:xfrm>
          <a:custGeom>
            <a:avLst/>
            <a:gdLst/>
            <a:ahLst/>
            <a:cxnLst/>
            <a:rect r="r" b="b" t="t" l="l"/>
            <a:pathLst>
              <a:path h="1404268" w="9320360">
                <a:moveTo>
                  <a:pt x="0" y="0"/>
                </a:moveTo>
                <a:lnTo>
                  <a:pt x="9320359" y="0"/>
                </a:lnTo>
                <a:lnTo>
                  <a:pt x="9320359" y="1404268"/>
                </a:lnTo>
                <a:lnTo>
                  <a:pt x="0" y="1404268"/>
                </a:lnTo>
                <a:lnTo>
                  <a:pt x="0" y="0"/>
                </a:lnTo>
                <a:close/>
              </a:path>
            </a:pathLst>
          </a:custGeom>
          <a:blipFill>
            <a:blip r:embed="rId4"/>
            <a:stretch>
              <a:fillRect l="0" t="0" r="0" b="0"/>
            </a:stretch>
          </a:blipFill>
        </p:spPr>
      </p:sp>
      <p:sp>
        <p:nvSpPr>
          <p:cNvPr name="TextBox 4" id="4"/>
          <p:cNvSpPr txBox="true"/>
          <p:nvPr/>
        </p:nvSpPr>
        <p:spPr>
          <a:xfrm rot="0">
            <a:off x="146821" y="1524531"/>
            <a:ext cx="10978849" cy="1336658"/>
          </a:xfrm>
          <a:prstGeom prst="rect">
            <a:avLst/>
          </a:prstGeom>
        </p:spPr>
        <p:txBody>
          <a:bodyPr anchor="t" rtlCol="false" tIns="0" lIns="0" bIns="0" rIns="0">
            <a:spAutoFit/>
          </a:bodyPr>
          <a:lstStyle/>
          <a:p>
            <a:pPr algn="ctr" marL="0" indent="0" lvl="0">
              <a:lnSpc>
                <a:spcPts val="10447"/>
              </a:lnSpc>
            </a:pPr>
            <a:r>
              <a:rPr lang="en-US" b="true" sz="9164" spc="-384">
                <a:solidFill>
                  <a:srgbClr val="000000"/>
                </a:solidFill>
                <a:latin typeface="Be Vietnam Ultra-Bold"/>
                <a:ea typeface="Be Vietnam Ultra-Bold"/>
                <a:cs typeface="Be Vietnam Ultra-Bold"/>
                <a:sym typeface="Be Vietnam Ultra-Bold"/>
              </a:rPr>
              <a:t>RELATIONAL</a:t>
            </a:r>
          </a:p>
        </p:txBody>
      </p:sp>
      <p:sp>
        <p:nvSpPr>
          <p:cNvPr name="TextBox 5" id="5"/>
          <p:cNvSpPr txBox="true"/>
          <p:nvPr/>
        </p:nvSpPr>
        <p:spPr>
          <a:xfrm rot="0">
            <a:off x="4750302" y="2660907"/>
            <a:ext cx="4505681" cy="552964"/>
          </a:xfrm>
          <a:prstGeom prst="rect">
            <a:avLst/>
          </a:prstGeom>
        </p:spPr>
        <p:txBody>
          <a:bodyPr anchor="t" rtlCol="false" tIns="0" lIns="0" bIns="0" rIns="0">
            <a:spAutoFit/>
          </a:bodyPr>
          <a:lstStyle/>
          <a:p>
            <a:pPr algn="ctr" marL="0" indent="0" lvl="0">
              <a:lnSpc>
                <a:spcPts val="4287"/>
              </a:lnSpc>
            </a:pPr>
            <a:r>
              <a:rPr lang="en-US" b="true" sz="3761" spc="-157">
                <a:solidFill>
                  <a:srgbClr val="3139A8"/>
                </a:solidFill>
                <a:latin typeface="Be Vietnam Ultra-Bold"/>
                <a:ea typeface="Be Vietnam Ultra-Bold"/>
                <a:cs typeface="Be Vietnam Ultra-Bold"/>
                <a:sym typeface="Be Vietnam Ultra-Bold"/>
              </a:rPr>
              <a:t>INDEPENDENCIES</a:t>
            </a:r>
          </a:p>
        </p:txBody>
      </p:sp>
      <p:sp>
        <p:nvSpPr>
          <p:cNvPr name="TextBox 6" id="6"/>
          <p:cNvSpPr txBox="true"/>
          <p:nvPr/>
        </p:nvSpPr>
        <p:spPr>
          <a:xfrm rot="0">
            <a:off x="1028700" y="3382528"/>
            <a:ext cx="10096970" cy="3203187"/>
          </a:xfrm>
          <a:prstGeom prst="rect">
            <a:avLst/>
          </a:prstGeom>
        </p:spPr>
        <p:txBody>
          <a:bodyPr anchor="t" rtlCol="false" tIns="0" lIns="0" bIns="0" rIns="0">
            <a:spAutoFit/>
          </a:bodyPr>
          <a:lstStyle/>
          <a:p>
            <a:pPr algn="l">
              <a:lnSpc>
                <a:spcPts val="4296"/>
              </a:lnSpc>
            </a:pPr>
            <a:r>
              <a:rPr lang="en-US" sz="2652" b="true">
                <a:solidFill>
                  <a:srgbClr val="000000"/>
                </a:solidFill>
                <a:latin typeface="Quicksand 1 Bold"/>
                <a:ea typeface="Quicksand 1 Bold"/>
                <a:cs typeface="Quicksand 1 Bold"/>
                <a:sym typeface="Quicksand 1 Bold"/>
              </a:rPr>
              <a:t>  DATABASE dibuat agar pengaturan data benar sesuai dengan yang diharapkan. Relational Dependencies adalah pengaturan agar tabel yang satu terhubung dengan tabel yang lain. Sehingga data yang masuk ke satu tabel bergantung dari tabel yang lain dalam bentuk BER-URUTAN</a:t>
            </a:r>
          </a:p>
          <a:p>
            <a:pPr algn="l">
              <a:lnSpc>
                <a:spcPts val="4296"/>
              </a:lnSpc>
            </a:pPr>
            <a:r>
              <a:rPr lang="en-US" sz="2652" b="true">
                <a:solidFill>
                  <a:srgbClr val="000000"/>
                </a:solidFill>
                <a:latin typeface="Quicksand 1 Bold"/>
                <a:ea typeface="Quicksand 1 Bold"/>
                <a:cs typeface="Quicksand 1 Bold"/>
                <a:sym typeface="Quicksand 1 Bold"/>
              </a:rPr>
              <a:t>Berikut ini adalah rumus untuk membuat relasi :</a:t>
            </a:r>
          </a:p>
        </p:txBody>
      </p:sp>
      <p:sp>
        <p:nvSpPr>
          <p:cNvPr name="TextBox 7" id="7"/>
          <p:cNvSpPr txBox="true"/>
          <p:nvPr/>
        </p:nvSpPr>
        <p:spPr>
          <a:xfrm rot="0">
            <a:off x="9612244" y="8758023"/>
            <a:ext cx="8406350" cy="737404"/>
          </a:xfrm>
          <a:prstGeom prst="rect">
            <a:avLst/>
          </a:prstGeom>
        </p:spPr>
        <p:txBody>
          <a:bodyPr anchor="t" rtlCol="false" tIns="0" lIns="0" bIns="0" rIns="0">
            <a:spAutoFit/>
          </a:bodyPr>
          <a:lstStyle/>
          <a:p>
            <a:pPr algn="l">
              <a:lnSpc>
                <a:spcPts val="3089"/>
              </a:lnSpc>
            </a:pPr>
            <a:r>
              <a:rPr lang="en-US" b="true" sz="1907" u="sng">
                <a:solidFill>
                  <a:srgbClr val="000000"/>
                </a:solidFill>
                <a:latin typeface="Quicksand 1 Bold"/>
                <a:ea typeface="Quicksand 1 Bold"/>
                <a:cs typeface="Quicksand 1 Bold"/>
                <a:sym typeface="Quicksand 1 Bold"/>
              </a:rPr>
              <a:t>!ON DELETE RESTRICT</a:t>
            </a:r>
            <a:r>
              <a:rPr lang="en-US" sz="1907" b="true">
                <a:solidFill>
                  <a:srgbClr val="000000"/>
                </a:solidFill>
                <a:latin typeface="Quicksand 1 Bold"/>
                <a:ea typeface="Quicksand 1 Bold"/>
                <a:cs typeface="Quicksand 1 Bold"/>
                <a:sym typeface="Quicksand 1 Bold"/>
              </a:rPr>
              <a:t> : Kolom primary key di tabel master TIDAK BISA di hapus jika kolom tersebut masih digunakan pada tabel transaksi.</a:t>
            </a:r>
          </a:p>
        </p:txBody>
      </p:sp>
      <p:sp>
        <p:nvSpPr>
          <p:cNvPr name="TextBox 8" id="8"/>
          <p:cNvSpPr txBox="true"/>
          <p:nvPr/>
        </p:nvSpPr>
        <p:spPr>
          <a:xfrm rot="0">
            <a:off x="942975" y="8710651"/>
            <a:ext cx="8586760" cy="813100"/>
          </a:xfrm>
          <a:prstGeom prst="rect">
            <a:avLst/>
          </a:prstGeom>
        </p:spPr>
        <p:txBody>
          <a:bodyPr anchor="t" rtlCol="false" tIns="0" lIns="0" bIns="0" rIns="0">
            <a:spAutoFit/>
          </a:bodyPr>
          <a:lstStyle/>
          <a:p>
            <a:pPr algn="l">
              <a:lnSpc>
                <a:spcPts val="3350"/>
              </a:lnSpc>
            </a:pPr>
            <a:r>
              <a:rPr lang="en-US" b="true" sz="2068" u="sng">
                <a:solidFill>
                  <a:srgbClr val="000000"/>
                </a:solidFill>
                <a:latin typeface="Quicksand 1 Bold"/>
                <a:ea typeface="Quicksand 1 Bold"/>
                <a:cs typeface="Quicksand 1 Bold"/>
                <a:sym typeface="Quicksand 1 Bold"/>
              </a:rPr>
              <a:t>!ON UPDATE CASCADE :</a:t>
            </a:r>
            <a:r>
              <a:rPr lang="en-US" sz="2068" b="true">
                <a:solidFill>
                  <a:srgbClr val="000000"/>
                </a:solidFill>
                <a:latin typeface="Quicksand 1 Bold"/>
                <a:ea typeface="Quicksand 1 Bold"/>
                <a:cs typeface="Quicksand 1 Bold"/>
                <a:sym typeface="Quicksand 1 Bold"/>
              </a:rPr>
              <a:t> jika kolom primary key pada tabel master maka kolom foreign key pada tabel transaksi akan berubah.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9144000" y="-633455"/>
            <a:ext cx="10390744" cy="11553911"/>
            <a:chOff x="0" y="0"/>
            <a:chExt cx="2627686" cy="2921836"/>
          </a:xfrm>
        </p:grpSpPr>
        <p:sp>
          <p:nvSpPr>
            <p:cNvPr name="Freeform 3" id="3"/>
            <p:cNvSpPr/>
            <p:nvPr/>
          </p:nvSpPr>
          <p:spPr>
            <a:xfrm flipH="false" flipV="false" rot="0">
              <a:off x="0" y="0"/>
              <a:ext cx="2627686" cy="2921836"/>
            </a:xfrm>
            <a:custGeom>
              <a:avLst/>
              <a:gdLst/>
              <a:ahLst/>
              <a:cxnLst/>
              <a:rect r="r" b="b" t="t" l="l"/>
              <a:pathLst>
                <a:path h="2921836" w="2627686">
                  <a:moveTo>
                    <a:pt x="0" y="0"/>
                  </a:moveTo>
                  <a:lnTo>
                    <a:pt x="2627686" y="0"/>
                  </a:lnTo>
                  <a:lnTo>
                    <a:pt x="2627686" y="2921836"/>
                  </a:lnTo>
                  <a:lnTo>
                    <a:pt x="0" y="2921836"/>
                  </a:lnTo>
                  <a:close/>
                </a:path>
              </a:pathLst>
            </a:custGeom>
            <a:solidFill>
              <a:srgbClr val="F1EBE5"/>
            </a:solidFill>
          </p:spPr>
        </p:sp>
        <p:sp>
          <p:nvSpPr>
            <p:cNvPr name="TextBox 4" id="4"/>
            <p:cNvSpPr txBox="true"/>
            <p:nvPr/>
          </p:nvSpPr>
          <p:spPr>
            <a:xfrm>
              <a:off x="0" y="19050"/>
              <a:ext cx="2627686"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436952" y="2444507"/>
            <a:ext cx="6673897" cy="6153333"/>
          </a:xfrm>
          <a:custGeom>
            <a:avLst/>
            <a:gdLst/>
            <a:ahLst/>
            <a:cxnLst/>
            <a:rect r="r" b="b" t="t" l="l"/>
            <a:pathLst>
              <a:path h="6153333" w="6673897">
                <a:moveTo>
                  <a:pt x="0" y="0"/>
                </a:moveTo>
                <a:lnTo>
                  <a:pt x="6673896" y="0"/>
                </a:lnTo>
                <a:lnTo>
                  <a:pt x="6673896" y="6153333"/>
                </a:lnTo>
                <a:lnTo>
                  <a:pt x="0" y="6153333"/>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59982" y="3921212"/>
            <a:ext cx="8016395" cy="952853"/>
          </a:xfrm>
          <a:custGeom>
            <a:avLst/>
            <a:gdLst/>
            <a:ahLst/>
            <a:cxnLst/>
            <a:rect r="r" b="b" t="t" l="l"/>
            <a:pathLst>
              <a:path h="952853" w="8016395">
                <a:moveTo>
                  <a:pt x="0" y="0"/>
                </a:moveTo>
                <a:lnTo>
                  <a:pt x="8016395" y="0"/>
                </a:lnTo>
                <a:lnTo>
                  <a:pt x="8016395" y="952852"/>
                </a:lnTo>
                <a:lnTo>
                  <a:pt x="0" y="952852"/>
                </a:lnTo>
                <a:lnTo>
                  <a:pt x="0" y="0"/>
                </a:lnTo>
                <a:close/>
              </a:path>
            </a:pathLst>
          </a:custGeom>
          <a:blipFill>
            <a:blip r:embed="rId4"/>
            <a:stretch>
              <a:fillRect l="0" t="0" r="-3659" b="0"/>
            </a:stretch>
          </a:blipFill>
        </p:spPr>
      </p:sp>
      <p:sp>
        <p:nvSpPr>
          <p:cNvPr name="Freeform 7" id="7"/>
          <p:cNvSpPr/>
          <p:nvPr/>
        </p:nvSpPr>
        <p:spPr>
          <a:xfrm flipH="false" flipV="false" rot="0">
            <a:off x="9480786" y="3883261"/>
            <a:ext cx="8586228" cy="1203677"/>
          </a:xfrm>
          <a:custGeom>
            <a:avLst/>
            <a:gdLst/>
            <a:ahLst/>
            <a:cxnLst/>
            <a:rect r="r" b="b" t="t" l="l"/>
            <a:pathLst>
              <a:path h="1203677" w="8586228">
                <a:moveTo>
                  <a:pt x="0" y="0"/>
                </a:moveTo>
                <a:lnTo>
                  <a:pt x="8586228" y="0"/>
                </a:lnTo>
                <a:lnTo>
                  <a:pt x="8586228" y="1203677"/>
                </a:lnTo>
                <a:lnTo>
                  <a:pt x="0" y="1203677"/>
                </a:lnTo>
                <a:lnTo>
                  <a:pt x="0" y="0"/>
                </a:lnTo>
                <a:close/>
              </a:path>
            </a:pathLst>
          </a:custGeom>
          <a:blipFill>
            <a:blip r:embed="rId5"/>
            <a:stretch>
              <a:fillRect l="0" t="0" r="0" b="0"/>
            </a:stretch>
          </a:blipFill>
        </p:spPr>
      </p:sp>
      <p:sp>
        <p:nvSpPr>
          <p:cNvPr name="Freeform 8" id="8"/>
          <p:cNvSpPr/>
          <p:nvPr/>
        </p:nvSpPr>
        <p:spPr>
          <a:xfrm flipH="false" flipV="false" rot="0">
            <a:off x="10106845" y="6539326"/>
            <a:ext cx="7334111" cy="3426593"/>
          </a:xfrm>
          <a:custGeom>
            <a:avLst/>
            <a:gdLst/>
            <a:ahLst/>
            <a:cxnLst/>
            <a:rect r="r" b="b" t="t" l="l"/>
            <a:pathLst>
              <a:path h="3426593" w="7334111">
                <a:moveTo>
                  <a:pt x="0" y="0"/>
                </a:moveTo>
                <a:lnTo>
                  <a:pt x="7334110" y="0"/>
                </a:lnTo>
                <a:lnTo>
                  <a:pt x="7334110" y="3426593"/>
                </a:lnTo>
                <a:lnTo>
                  <a:pt x="0" y="3426593"/>
                </a:lnTo>
                <a:lnTo>
                  <a:pt x="0" y="0"/>
                </a:lnTo>
                <a:close/>
              </a:path>
            </a:pathLst>
          </a:custGeom>
          <a:blipFill>
            <a:blip r:embed="rId6"/>
            <a:stretch>
              <a:fillRect l="0" t="0" r="0" b="0"/>
            </a:stretch>
          </a:blipFill>
        </p:spPr>
      </p:sp>
      <p:sp>
        <p:nvSpPr>
          <p:cNvPr name="TextBox 9" id="9"/>
          <p:cNvSpPr txBox="true"/>
          <p:nvPr/>
        </p:nvSpPr>
        <p:spPr>
          <a:xfrm rot="0">
            <a:off x="-1150085" y="1076325"/>
            <a:ext cx="11016861" cy="1368182"/>
          </a:xfrm>
          <a:prstGeom prst="rect">
            <a:avLst/>
          </a:prstGeom>
        </p:spPr>
        <p:txBody>
          <a:bodyPr anchor="t" rtlCol="false" tIns="0" lIns="0" bIns="0" rIns="0">
            <a:spAutoFit/>
          </a:bodyPr>
          <a:lstStyle/>
          <a:p>
            <a:pPr algn="ctr" marL="0" indent="0" lvl="0">
              <a:lnSpc>
                <a:spcPts val="10628"/>
              </a:lnSpc>
            </a:pPr>
            <a:r>
              <a:rPr lang="en-US" b="true" sz="9323" spc="-391">
                <a:solidFill>
                  <a:srgbClr val="F1EBE5"/>
                </a:solidFill>
                <a:latin typeface="Be Vietnam Ultra-Bold"/>
                <a:ea typeface="Be Vietnam Ultra-Bold"/>
                <a:cs typeface="Be Vietnam Ultra-Bold"/>
                <a:sym typeface="Be Vietnam Ultra-Bold"/>
              </a:rPr>
              <a:t>VIEW</a:t>
            </a:r>
          </a:p>
        </p:txBody>
      </p:sp>
      <p:sp>
        <p:nvSpPr>
          <p:cNvPr name="TextBox 10" id="10"/>
          <p:cNvSpPr txBox="true"/>
          <p:nvPr/>
        </p:nvSpPr>
        <p:spPr>
          <a:xfrm rot="0">
            <a:off x="8534235" y="1181837"/>
            <a:ext cx="10479329" cy="1271196"/>
          </a:xfrm>
          <a:prstGeom prst="rect">
            <a:avLst/>
          </a:prstGeom>
        </p:spPr>
        <p:txBody>
          <a:bodyPr anchor="t" rtlCol="false" tIns="0" lIns="0" bIns="0" rIns="0">
            <a:spAutoFit/>
          </a:bodyPr>
          <a:lstStyle/>
          <a:p>
            <a:pPr algn="ctr" marL="0" indent="0" lvl="0">
              <a:lnSpc>
                <a:spcPts val="9972"/>
              </a:lnSpc>
            </a:pPr>
            <a:r>
              <a:rPr lang="en-US" b="true" sz="8747" spc="-367">
                <a:solidFill>
                  <a:srgbClr val="06C892"/>
                </a:solidFill>
                <a:latin typeface="Be Vietnam Ultra-Bold"/>
                <a:ea typeface="Be Vietnam Ultra-Bold"/>
                <a:cs typeface="Be Vietnam Ultra-Bold"/>
                <a:sym typeface="Be Vietnam Ultra-Bold"/>
              </a:rPr>
              <a:t>TRIGGER</a:t>
            </a:r>
          </a:p>
        </p:txBody>
      </p:sp>
      <p:sp>
        <p:nvSpPr>
          <p:cNvPr name="TextBox 11" id="11"/>
          <p:cNvSpPr txBox="true"/>
          <p:nvPr/>
        </p:nvSpPr>
        <p:spPr>
          <a:xfrm rot="0">
            <a:off x="385337" y="3259379"/>
            <a:ext cx="8980335" cy="448959"/>
          </a:xfrm>
          <a:prstGeom prst="rect">
            <a:avLst/>
          </a:prstGeom>
        </p:spPr>
        <p:txBody>
          <a:bodyPr anchor="t" rtlCol="false" tIns="0" lIns="0" bIns="0" rIns="0">
            <a:spAutoFit/>
          </a:bodyPr>
          <a:lstStyle/>
          <a:p>
            <a:pPr algn="l" marL="494902"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Membuat View</a:t>
            </a:r>
          </a:p>
        </p:txBody>
      </p:sp>
      <p:sp>
        <p:nvSpPr>
          <p:cNvPr name="TextBox 12" id="12"/>
          <p:cNvSpPr txBox="true"/>
          <p:nvPr/>
        </p:nvSpPr>
        <p:spPr>
          <a:xfrm rot="0">
            <a:off x="3890445" y="2190887"/>
            <a:ext cx="4985932" cy="621706"/>
          </a:xfrm>
          <a:prstGeom prst="rect">
            <a:avLst/>
          </a:prstGeom>
        </p:spPr>
        <p:txBody>
          <a:bodyPr anchor="t" rtlCol="false" tIns="0" lIns="0" bIns="0" rIns="0">
            <a:spAutoFit/>
          </a:bodyPr>
          <a:lstStyle/>
          <a:p>
            <a:pPr algn="ctr" marL="0" indent="0" lvl="0">
              <a:lnSpc>
                <a:spcPts val="4810"/>
              </a:lnSpc>
            </a:pPr>
            <a:r>
              <a:rPr lang="en-US" b="true" sz="4219" spc="-177">
                <a:solidFill>
                  <a:srgbClr val="090147"/>
                </a:solidFill>
                <a:latin typeface="Be Vietnam Ultra-Bold"/>
                <a:ea typeface="Be Vietnam Ultra-Bold"/>
                <a:cs typeface="Be Vietnam Ultra-Bold"/>
                <a:sym typeface="Be Vietnam Ultra-Bold"/>
              </a:rPr>
              <a:t>COMMAND</a:t>
            </a:r>
          </a:p>
        </p:txBody>
      </p:sp>
      <p:sp>
        <p:nvSpPr>
          <p:cNvPr name="TextBox 13" id="13"/>
          <p:cNvSpPr txBox="true"/>
          <p:nvPr/>
        </p:nvSpPr>
        <p:spPr>
          <a:xfrm rot="0">
            <a:off x="12263405" y="2230469"/>
            <a:ext cx="4677927" cy="582123"/>
          </a:xfrm>
          <a:prstGeom prst="rect">
            <a:avLst/>
          </a:prstGeom>
        </p:spPr>
        <p:txBody>
          <a:bodyPr anchor="t" rtlCol="false" tIns="0" lIns="0" bIns="0" rIns="0">
            <a:spAutoFit/>
          </a:bodyPr>
          <a:lstStyle/>
          <a:p>
            <a:pPr algn="ctr" marL="0" indent="0" lvl="0">
              <a:lnSpc>
                <a:spcPts val="4513"/>
              </a:lnSpc>
            </a:pPr>
            <a:r>
              <a:rPr lang="en-US" b="true" sz="3958" spc="-166">
                <a:solidFill>
                  <a:srgbClr val="090147"/>
                </a:solidFill>
                <a:latin typeface="Be Vietnam Ultra-Bold"/>
                <a:ea typeface="Be Vietnam Ultra-Bold"/>
                <a:cs typeface="Be Vietnam Ultra-Bold"/>
                <a:sym typeface="Be Vietnam Ultra-Bold"/>
              </a:rPr>
              <a:t>COMMAND</a:t>
            </a:r>
          </a:p>
        </p:txBody>
      </p:sp>
      <p:sp>
        <p:nvSpPr>
          <p:cNvPr name="TextBox 14" id="14"/>
          <p:cNvSpPr txBox="true"/>
          <p:nvPr/>
        </p:nvSpPr>
        <p:spPr>
          <a:xfrm rot="0">
            <a:off x="385337" y="4982163"/>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MENAMPILKAN SEMUA VIEW YANG SUDAH DIBUAT</a:t>
            </a:r>
          </a:p>
        </p:txBody>
      </p:sp>
      <p:sp>
        <p:nvSpPr>
          <p:cNvPr name="TextBox 15" id="15"/>
          <p:cNvSpPr txBox="true"/>
          <p:nvPr/>
        </p:nvSpPr>
        <p:spPr>
          <a:xfrm rot="0">
            <a:off x="859982" y="5395965"/>
            <a:ext cx="7268567" cy="1117865"/>
          </a:xfrm>
          <a:prstGeom prst="rect">
            <a:avLst/>
          </a:prstGeom>
        </p:spPr>
        <p:txBody>
          <a:bodyPr anchor="t" rtlCol="false" tIns="0" lIns="0" bIns="0" rIns="0">
            <a:spAutoFit/>
          </a:bodyPr>
          <a:lstStyle/>
          <a:p>
            <a:pPr algn="l">
              <a:lnSpc>
                <a:spcPts val="4335"/>
              </a:lnSpc>
            </a:pPr>
            <a:r>
              <a:rPr lang="en-US" sz="2676" b="true">
                <a:solidFill>
                  <a:srgbClr val="000000"/>
                </a:solidFill>
                <a:latin typeface="Consolas Bold"/>
                <a:ea typeface="Consolas Bold"/>
                <a:cs typeface="Consolas Bold"/>
                <a:sym typeface="Consolas Bold"/>
              </a:rPr>
              <a:t>&gt; SHOW FULL TABLES IN nama_database   -&gt; WHERE TABLE_TYPE LIKE ‘VIEW’; </a:t>
            </a:r>
          </a:p>
        </p:txBody>
      </p:sp>
      <p:sp>
        <p:nvSpPr>
          <p:cNvPr name="TextBox 16" id="16"/>
          <p:cNvSpPr txBox="true"/>
          <p:nvPr/>
        </p:nvSpPr>
        <p:spPr>
          <a:xfrm rot="0">
            <a:off x="385337" y="6542405"/>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Melihat isi view</a:t>
            </a:r>
          </a:p>
        </p:txBody>
      </p:sp>
      <p:sp>
        <p:nvSpPr>
          <p:cNvPr name="TextBox 17" id="17"/>
          <p:cNvSpPr txBox="true"/>
          <p:nvPr/>
        </p:nvSpPr>
        <p:spPr>
          <a:xfrm rot="0">
            <a:off x="859982" y="6924689"/>
            <a:ext cx="6481660" cy="573283"/>
          </a:xfrm>
          <a:prstGeom prst="rect">
            <a:avLst/>
          </a:prstGeom>
        </p:spPr>
        <p:txBody>
          <a:bodyPr anchor="t" rtlCol="false" tIns="0" lIns="0" bIns="0" rIns="0">
            <a:spAutoFit/>
          </a:bodyPr>
          <a:lstStyle/>
          <a:p>
            <a:pPr algn="l">
              <a:lnSpc>
                <a:spcPts val="4335"/>
              </a:lnSpc>
            </a:pPr>
            <a:r>
              <a:rPr lang="en-US" sz="2676" b="true">
                <a:solidFill>
                  <a:srgbClr val="000000"/>
                </a:solidFill>
                <a:latin typeface="Consolas Bold"/>
                <a:ea typeface="Consolas Bold"/>
                <a:cs typeface="Consolas Bold"/>
                <a:sym typeface="Consolas Bold"/>
              </a:rPr>
              <a:t>&gt; SELECT * FROM nama_view; </a:t>
            </a:r>
          </a:p>
        </p:txBody>
      </p:sp>
      <p:sp>
        <p:nvSpPr>
          <p:cNvPr name="TextBox 18" id="18"/>
          <p:cNvSpPr txBox="true"/>
          <p:nvPr/>
        </p:nvSpPr>
        <p:spPr>
          <a:xfrm rot="0">
            <a:off x="385337" y="7497972"/>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Mengaktifkan Database</a:t>
            </a:r>
          </a:p>
        </p:txBody>
      </p:sp>
      <p:sp>
        <p:nvSpPr>
          <p:cNvPr name="TextBox 19" id="19"/>
          <p:cNvSpPr txBox="true"/>
          <p:nvPr/>
        </p:nvSpPr>
        <p:spPr>
          <a:xfrm rot="0">
            <a:off x="859982" y="7880256"/>
            <a:ext cx="6481660" cy="573283"/>
          </a:xfrm>
          <a:prstGeom prst="rect">
            <a:avLst/>
          </a:prstGeom>
        </p:spPr>
        <p:txBody>
          <a:bodyPr anchor="t" rtlCol="false" tIns="0" lIns="0" bIns="0" rIns="0">
            <a:spAutoFit/>
          </a:bodyPr>
          <a:lstStyle/>
          <a:p>
            <a:pPr algn="l">
              <a:lnSpc>
                <a:spcPts val="4335"/>
              </a:lnSpc>
            </a:pPr>
            <a:r>
              <a:rPr lang="en-US" sz="2676" b="true">
                <a:solidFill>
                  <a:srgbClr val="000000"/>
                </a:solidFill>
                <a:latin typeface="Consolas Bold"/>
                <a:ea typeface="Consolas Bold"/>
                <a:cs typeface="Consolas Bold"/>
                <a:sym typeface="Consolas Bold"/>
              </a:rPr>
              <a:t>&gt; DROP VIEW nama_view; </a:t>
            </a:r>
          </a:p>
        </p:txBody>
      </p:sp>
      <p:sp>
        <p:nvSpPr>
          <p:cNvPr name="TextBox 20" id="20"/>
          <p:cNvSpPr txBox="true"/>
          <p:nvPr/>
        </p:nvSpPr>
        <p:spPr>
          <a:xfrm rot="0">
            <a:off x="9709394" y="3259108"/>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Membuat Trigger</a:t>
            </a:r>
          </a:p>
        </p:txBody>
      </p:sp>
      <p:sp>
        <p:nvSpPr>
          <p:cNvPr name="TextBox 21" id="21"/>
          <p:cNvSpPr txBox="true"/>
          <p:nvPr/>
        </p:nvSpPr>
        <p:spPr>
          <a:xfrm rot="0">
            <a:off x="9618568" y="5416398"/>
            <a:ext cx="8980335" cy="915955"/>
          </a:xfrm>
          <a:prstGeom prst="rect">
            <a:avLst/>
          </a:prstGeom>
        </p:spPr>
        <p:txBody>
          <a:bodyPr anchor="t" rtlCol="false" tIns="0" lIns="0" bIns="0" rIns="0">
            <a:spAutoFit/>
          </a:bodyPr>
          <a:lstStyle/>
          <a:p>
            <a:pPr algn="l">
              <a:lnSpc>
                <a:spcPts val="3713"/>
              </a:lnSpc>
            </a:pPr>
            <a:r>
              <a:rPr lang="en-US" sz="2292" b="true">
                <a:solidFill>
                  <a:srgbClr val="000000"/>
                </a:solidFill>
                <a:latin typeface="Quicksand 1 Bold"/>
                <a:ea typeface="Quicksand 1 Bold"/>
                <a:cs typeface="Quicksand 1 Bold"/>
                <a:sym typeface="Quicksand 1 Bold"/>
              </a:rPr>
              <a:t>Perintah “After Insert on” dapat diganti sesuai dengan kebutuhannya, seperti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A5075"/>
        </a:solidFill>
      </p:bgPr>
    </p:bg>
    <p:spTree>
      <p:nvGrpSpPr>
        <p:cNvPr id="1" name=""/>
        <p:cNvGrpSpPr/>
        <p:nvPr/>
      </p:nvGrpSpPr>
      <p:grpSpPr>
        <a:xfrm>
          <a:off x="0" y="0"/>
          <a:ext cx="0" cy="0"/>
          <a:chOff x="0" y="0"/>
          <a:chExt cx="0" cy="0"/>
        </a:xfrm>
      </p:grpSpPr>
      <p:grpSp>
        <p:nvGrpSpPr>
          <p:cNvPr name="Group 2" id="2"/>
          <p:cNvGrpSpPr/>
          <p:nvPr/>
        </p:nvGrpSpPr>
        <p:grpSpPr>
          <a:xfrm rot="0">
            <a:off x="10191125" y="-633455"/>
            <a:ext cx="9343619" cy="11553911"/>
            <a:chOff x="0" y="0"/>
            <a:chExt cx="2362882" cy="2921836"/>
          </a:xfrm>
        </p:grpSpPr>
        <p:sp>
          <p:nvSpPr>
            <p:cNvPr name="Freeform 3" id="3"/>
            <p:cNvSpPr/>
            <p:nvPr/>
          </p:nvSpPr>
          <p:spPr>
            <a:xfrm flipH="false" flipV="false" rot="0">
              <a:off x="0" y="0"/>
              <a:ext cx="2362882" cy="2921836"/>
            </a:xfrm>
            <a:custGeom>
              <a:avLst/>
              <a:gdLst/>
              <a:ahLst/>
              <a:cxnLst/>
              <a:rect r="r" b="b" t="t" l="l"/>
              <a:pathLst>
                <a:path h="2921836" w="2362882">
                  <a:moveTo>
                    <a:pt x="0" y="0"/>
                  </a:moveTo>
                  <a:lnTo>
                    <a:pt x="2362882" y="0"/>
                  </a:lnTo>
                  <a:lnTo>
                    <a:pt x="2362882" y="2921836"/>
                  </a:lnTo>
                  <a:lnTo>
                    <a:pt x="0" y="2921836"/>
                  </a:lnTo>
                  <a:close/>
                </a:path>
              </a:pathLst>
            </a:custGeom>
            <a:solidFill>
              <a:srgbClr val="DFF0FE"/>
            </a:solidFill>
          </p:spPr>
        </p:sp>
        <p:sp>
          <p:nvSpPr>
            <p:cNvPr name="TextBox 4" id="4"/>
            <p:cNvSpPr txBox="true"/>
            <p:nvPr/>
          </p:nvSpPr>
          <p:spPr>
            <a:xfrm>
              <a:off x="0" y="19050"/>
              <a:ext cx="2362882"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960666" y="3208930"/>
            <a:ext cx="6343158" cy="5321910"/>
          </a:xfrm>
          <a:custGeom>
            <a:avLst/>
            <a:gdLst/>
            <a:ahLst/>
            <a:cxnLst/>
            <a:rect r="r" b="b" t="t" l="l"/>
            <a:pathLst>
              <a:path h="5321910" w="6343158">
                <a:moveTo>
                  <a:pt x="0" y="0"/>
                </a:moveTo>
                <a:lnTo>
                  <a:pt x="6343158" y="0"/>
                </a:lnTo>
                <a:lnTo>
                  <a:pt x="6343158" y="5321910"/>
                </a:lnTo>
                <a:lnTo>
                  <a:pt x="0" y="5321910"/>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25371" y="1123950"/>
            <a:ext cx="7015207" cy="1447293"/>
          </a:xfrm>
          <a:prstGeom prst="rect">
            <a:avLst/>
          </a:prstGeom>
        </p:spPr>
        <p:txBody>
          <a:bodyPr anchor="t" rtlCol="false" tIns="0" lIns="0" bIns="0" rIns="0">
            <a:spAutoFit/>
          </a:bodyPr>
          <a:lstStyle/>
          <a:p>
            <a:pPr algn="l" marL="0" indent="0" lvl="0">
              <a:lnSpc>
                <a:spcPts val="11339"/>
              </a:lnSpc>
            </a:pPr>
            <a:r>
              <a:rPr lang="en-US" b="true" sz="9946" spc="-417">
                <a:solidFill>
                  <a:srgbClr val="DFF0FE"/>
                </a:solidFill>
                <a:latin typeface="Be Vietnam Ultra-Bold"/>
                <a:ea typeface="Be Vietnam Ultra-Bold"/>
                <a:cs typeface="Be Vietnam Ultra-Bold"/>
                <a:sym typeface="Be Vietnam Ultra-Bold"/>
              </a:rPr>
              <a:t>PROCEDURE</a:t>
            </a:r>
          </a:p>
        </p:txBody>
      </p:sp>
      <p:sp>
        <p:nvSpPr>
          <p:cNvPr name="TextBox 7" id="7"/>
          <p:cNvSpPr txBox="true"/>
          <p:nvPr/>
        </p:nvSpPr>
        <p:spPr>
          <a:xfrm rot="0">
            <a:off x="6370235" y="2415867"/>
            <a:ext cx="2227493" cy="458252"/>
          </a:xfrm>
          <a:prstGeom prst="rect">
            <a:avLst/>
          </a:prstGeom>
        </p:spPr>
        <p:txBody>
          <a:bodyPr anchor="t" rtlCol="false" tIns="0" lIns="0" bIns="0" rIns="0">
            <a:spAutoFit/>
          </a:bodyPr>
          <a:lstStyle/>
          <a:p>
            <a:pPr algn="l" marL="0" indent="0" lvl="0">
              <a:lnSpc>
                <a:spcPts val="3504"/>
              </a:lnSpc>
            </a:pPr>
            <a:r>
              <a:rPr lang="en-US" b="true" sz="3073" spc="-129">
                <a:solidFill>
                  <a:srgbClr val="FFFFFF"/>
                </a:solidFill>
                <a:latin typeface="Be Vietnam Ultra-Bold"/>
                <a:ea typeface="Be Vietnam Ultra-Bold"/>
                <a:cs typeface="Be Vietnam Ultra-Bold"/>
                <a:sym typeface="Be Vietnam Ultra-Bold"/>
              </a:rPr>
              <a:t>COMMAND</a:t>
            </a:r>
          </a:p>
        </p:txBody>
      </p:sp>
      <p:sp>
        <p:nvSpPr>
          <p:cNvPr name="TextBox 8" id="8"/>
          <p:cNvSpPr txBox="true"/>
          <p:nvPr/>
        </p:nvSpPr>
        <p:spPr>
          <a:xfrm rot="0">
            <a:off x="450987" y="3302744"/>
            <a:ext cx="10379392" cy="502893"/>
          </a:xfrm>
          <a:prstGeom prst="rect">
            <a:avLst/>
          </a:prstGeom>
        </p:spPr>
        <p:txBody>
          <a:bodyPr anchor="t" rtlCol="false" tIns="0" lIns="0" bIns="0" rIns="0">
            <a:spAutoFit/>
          </a:bodyPr>
          <a:lstStyle/>
          <a:p>
            <a:pPr algn="l" marL="572004" indent="-286002" lvl="1">
              <a:lnSpc>
                <a:spcPts val="4292"/>
              </a:lnSpc>
              <a:buFont typeface="Arial"/>
              <a:buChar char="•"/>
            </a:pPr>
            <a:r>
              <a:rPr lang="en-US" b="true" sz="2649">
                <a:solidFill>
                  <a:srgbClr val="DFF0FE"/>
                </a:solidFill>
                <a:latin typeface="Quicksand 1 Bold"/>
                <a:ea typeface="Quicksand 1 Bold"/>
                <a:cs typeface="Quicksand 1 Bold"/>
                <a:sym typeface="Quicksand 1 Bold"/>
              </a:rPr>
              <a:t>Untuk Membuat Procedure</a:t>
            </a:r>
          </a:p>
        </p:txBody>
      </p:sp>
      <p:sp>
        <p:nvSpPr>
          <p:cNvPr name="TextBox 9" id="9"/>
          <p:cNvSpPr txBox="true"/>
          <p:nvPr/>
        </p:nvSpPr>
        <p:spPr>
          <a:xfrm rot="0">
            <a:off x="884776" y="3867677"/>
            <a:ext cx="9134497" cy="693634"/>
          </a:xfrm>
          <a:prstGeom prst="rect">
            <a:avLst/>
          </a:prstGeom>
        </p:spPr>
        <p:txBody>
          <a:bodyPr anchor="t" rtlCol="false" tIns="0" lIns="0" bIns="0" rIns="0">
            <a:spAutoFit/>
          </a:bodyPr>
          <a:lstStyle/>
          <a:p>
            <a:pPr algn="l">
              <a:lnSpc>
                <a:spcPts val="2553"/>
              </a:lnSpc>
            </a:pPr>
            <a:r>
              <a:rPr lang="en-US" sz="2455" b="true">
                <a:solidFill>
                  <a:srgbClr val="DFF0FE"/>
                </a:solidFill>
                <a:latin typeface="Consolas Bold"/>
                <a:ea typeface="Consolas Bold"/>
                <a:cs typeface="Consolas Bold"/>
                <a:sym typeface="Consolas Bold"/>
              </a:rPr>
              <a:t>&gt; CREATE PROCEDURE nama_procedure(Parameter)</a:t>
            </a:r>
          </a:p>
          <a:p>
            <a:pPr algn="l">
              <a:lnSpc>
                <a:spcPts val="2553"/>
              </a:lnSpc>
            </a:pPr>
            <a:r>
              <a:rPr lang="en-US" b="true" sz="2455">
                <a:solidFill>
                  <a:srgbClr val="DFF0FE"/>
                </a:solidFill>
                <a:latin typeface="Consolas Bold"/>
                <a:ea typeface="Consolas Bold"/>
                <a:cs typeface="Consolas Bold"/>
                <a:sym typeface="Consolas Bold"/>
              </a:rPr>
              <a:t>-&gt; </a:t>
            </a:r>
            <a:r>
              <a:rPr lang="en-US" b="true" sz="2455">
                <a:solidFill>
                  <a:srgbClr val="DFF0FE"/>
                </a:solidFill>
                <a:latin typeface="Consolas Bold"/>
                <a:ea typeface="Consolas Bold"/>
                <a:cs typeface="Consolas Bold"/>
                <a:sym typeface="Consolas Bold"/>
              </a:rPr>
              <a:t>Isi_procedure; </a:t>
            </a:r>
          </a:p>
        </p:txBody>
      </p:sp>
      <p:sp>
        <p:nvSpPr>
          <p:cNvPr name="TextBox 10" id="10"/>
          <p:cNvSpPr txBox="true"/>
          <p:nvPr/>
        </p:nvSpPr>
        <p:spPr>
          <a:xfrm rot="0">
            <a:off x="450987" y="4816009"/>
            <a:ext cx="11425055" cy="498424"/>
          </a:xfrm>
          <a:prstGeom prst="rect">
            <a:avLst/>
          </a:prstGeom>
        </p:spPr>
        <p:txBody>
          <a:bodyPr anchor="t" rtlCol="false" tIns="0" lIns="0" bIns="0" rIns="0">
            <a:spAutoFit/>
          </a:bodyPr>
          <a:lstStyle/>
          <a:p>
            <a:pPr algn="l" marL="565657" indent="-282829" lvl="1">
              <a:lnSpc>
                <a:spcPts val="4244"/>
              </a:lnSpc>
              <a:buFont typeface="Arial"/>
              <a:buChar char="•"/>
            </a:pPr>
            <a:r>
              <a:rPr lang="en-US" b="true" sz="2619">
                <a:solidFill>
                  <a:srgbClr val="DFF0FE"/>
                </a:solidFill>
                <a:latin typeface="Quicksand 1 Bold"/>
                <a:ea typeface="Quicksand 1 Bold"/>
                <a:cs typeface="Quicksand 1 Bold"/>
                <a:sym typeface="Quicksand 1 Bold"/>
              </a:rPr>
              <a:t>Untuk Memanggil Procedure</a:t>
            </a:r>
          </a:p>
        </p:txBody>
      </p:sp>
      <p:sp>
        <p:nvSpPr>
          <p:cNvPr name="TextBox 11" id="11"/>
          <p:cNvSpPr txBox="true"/>
          <p:nvPr/>
        </p:nvSpPr>
        <p:spPr>
          <a:xfrm rot="0">
            <a:off x="884776" y="5381108"/>
            <a:ext cx="8821178" cy="378757"/>
          </a:xfrm>
          <a:prstGeom prst="rect">
            <a:avLst/>
          </a:prstGeom>
        </p:spPr>
        <p:txBody>
          <a:bodyPr anchor="t" rtlCol="false" tIns="0" lIns="0" bIns="0" rIns="0">
            <a:spAutoFit/>
          </a:bodyPr>
          <a:lstStyle/>
          <a:p>
            <a:pPr algn="l">
              <a:lnSpc>
                <a:spcPts val="2561"/>
              </a:lnSpc>
            </a:pPr>
            <a:r>
              <a:rPr lang="en-US" b="true" sz="2462">
                <a:solidFill>
                  <a:srgbClr val="DFF0FE"/>
                </a:solidFill>
                <a:latin typeface="Consolas Bold"/>
                <a:ea typeface="Consolas Bold"/>
                <a:cs typeface="Consolas Bold"/>
                <a:sym typeface="Consolas Bold"/>
              </a:rPr>
              <a:t>&gt; CALL nama_procedure;  </a:t>
            </a:r>
          </a:p>
        </p:txBody>
      </p:sp>
      <p:sp>
        <p:nvSpPr>
          <p:cNvPr name="TextBox 12" id="12"/>
          <p:cNvSpPr txBox="true"/>
          <p:nvPr/>
        </p:nvSpPr>
        <p:spPr>
          <a:xfrm rot="0">
            <a:off x="11173254" y="1123950"/>
            <a:ext cx="5917982" cy="1447293"/>
          </a:xfrm>
          <a:prstGeom prst="rect">
            <a:avLst/>
          </a:prstGeom>
        </p:spPr>
        <p:txBody>
          <a:bodyPr anchor="t" rtlCol="false" tIns="0" lIns="0" bIns="0" rIns="0">
            <a:spAutoFit/>
          </a:bodyPr>
          <a:lstStyle/>
          <a:p>
            <a:pPr algn="l" marL="0" indent="0" lvl="0">
              <a:lnSpc>
                <a:spcPts val="11339"/>
              </a:lnSpc>
            </a:pPr>
            <a:r>
              <a:rPr lang="en-US" b="true" sz="9946" spc="-417">
                <a:solidFill>
                  <a:srgbClr val="2A5075"/>
                </a:solidFill>
                <a:latin typeface="Be Vietnam Ultra-Bold"/>
                <a:ea typeface="Be Vietnam Ultra-Bold"/>
                <a:cs typeface="Be Vietnam Ultra-Bold"/>
                <a:sym typeface="Be Vietnam Ultra-Bold"/>
              </a:rPr>
              <a:t>FUNCTION</a:t>
            </a:r>
          </a:p>
        </p:txBody>
      </p:sp>
      <p:sp>
        <p:nvSpPr>
          <p:cNvPr name="TextBox 13" id="13"/>
          <p:cNvSpPr txBox="true"/>
          <p:nvPr/>
        </p:nvSpPr>
        <p:spPr>
          <a:xfrm rot="0">
            <a:off x="14862935" y="2346879"/>
            <a:ext cx="2227493" cy="458252"/>
          </a:xfrm>
          <a:prstGeom prst="rect">
            <a:avLst/>
          </a:prstGeom>
        </p:spPr>
        <p:txBody>
          <a:bodyPr anchor="t" rtlCol="false" tIns="0" lIns="0" bIns="0" rIns="0">
            <a:spAutoFit/>
          </a:bodyPr>
          <a:lstStyle/>
          <a:p>
            <a:pPr algn="l" marL="0" indent="0" lvl="0">
              <a:lnSpc>
                <a:spcPts val="3504"/>
              </a:lnSpc>
            </a:pPr>
            <a:r>
              <a:rPr lang="en-US" b="true" sz="3073" spc="-129">
                <a:solidFill>
                  <a:srgbClr val="3139A8"/>
                </a:solidFill>
                <a:latin typeface="Be Vietnam Ultra-Bold"/>
                <a:ea typeface="Be Vietnam Ultra-Bold"/>
                <a:cs typeface="Be Vietnam Ultra-Bold"/>
                <a:sym typeface="Be Vietnam Ultra-Bold"/>
              </a:rPr>
              <a:t>COMMAND</a:t>
            </a:r>
          </a:p>
        </p:txBody>
      </p:sp>
      <p:sp>
        <p:nvSpPr>
          <p:cNvPr name="TextBox 14" id="14"/>
          <p:cNvSpPr txBox="true"/>
          <p:nvPr/>
        </p:nvSpPr>
        <p:spPr>
          <a:xfrm rot="0">
            <a:off x="10377122" y="3350369"/>
            <a:ext cx="10210418" cy="502893"/>
          </a:xfrm>
          <a:prstGeom prst="rect">
            <a:avLst/>
          </a:prstGeom>
        </p:spPr>
        <p:txBody>
          <a:bodyPr anchor="t" rtlCol="false" tIns="0" lIns="0" bIns="0" rIns="0">
            <a:spAutoFit/>
          </a:bodyPr>
          <a:lstStyle/>
          <a:p>
            <a:pPr algn="l" marL="572004" indent="-286002" lvl="1">
              <a:lnSpc>
                <a:spcPts val="4292"/>
              </a:lnSpc>
              <a:buFont typeface="Arial"/>
              <a:buChar char="•"/>
            </a:pPr>
            <a:r>
              <a:rPr lang="en-US" b="true" sz="2649">
                <a:solidFill>
                  <a:srgbClr val="090147"/>
                </a:solidFill>
                <a:latin typeface="Quicksand 1 Bold"/>
                <a:ea typeface="Quicksand 1 Bold"/>
                <a:cs typeface="Quicksand 1 Bold"/>
                <a:sym typeface="Quicksand 1 Bold"/>
              </a:rPr>
              <a:t>Untuk Membuat Function</a:t>
            </a:r>
          </a:p>
        </p:txBody>
      </p:sp>
      <p:sp>
        <p:nvSpPr>
          <p:cNvPr name="TextBox 15" id="15"/>
          <p:cNvSpPr txBox="true"/>
          <p:nvPr/>
        </p:nvSpPr>
        <p:spPr>
          <a:xfrm rot="0">
            <a:off x="10803849" y="3954856"/>
            <a:ext cx="7971486" cy="616412"/>
          </a:xfrm>
          <a:prstGeom prst="rect">
            <a:avLst/>
          </a:prstGeom>
        </p:spPr>
        <p:txBody>
          <a:bodyPr anchor="t" rtlCol="false" tIns="0" lIns="0" bIns="0" rIns="0">
            <a:spAutoFit/>
          </a:bodyPr>
          <a:lstStyle/>
          <a:p>
            <a:pPr algn="l">
              <a:lnSpc>
                <a:spcPts val="2265"/>
              </a:lnSpc>
            </a:pPr>
            <a:r>
              <a:rPr lang="en-US" b="true" sz="2178">
                <a:solidFill>
                  <a:srgbClr val="090147"/>
                </a:solidFill>
                <a:latin typeface="Consolas Bold"/>
                <a:ea typeface="Consolas Bold"/>
                <a:cs typeface="Consolas Bold"/>
                <a:sym typeface="Consolas Bold"/>
              </a:rPr>
              <a:t>&gt; CREATE FUNCTION nama_function (parameter TIPE DATA) RETURNS TIPE DATA RETURN (isi_ function);</a:t>
            </a:r>
          </a:p>
        </p:txBody>
      </p:sp>
      <p:sp>
        <p:nvSpPr>
          <p:cNvPr name="TextBox 16" id="16"/>
          <p:cNvSpPr txBox="true"/>
          <p:nvPr/>
        </p:nvSpPr>
        <p:spPr>
          <a:xfrm rot="0">
            <a:off x="10377122" y="4676193"/>
            <a:ext cx="11239059" cy="498424"/>
          </a:xfrm>
          <a:prstGeom prst="rect">
            <a:avLst/>
          </a:prstGeom>
        </p:spPr>
        <p:txBody>
          <a:bodyPr anchor="t" rtlCol="false" tIns="0" lIns="0" bIns="0" rIns="0">
            <a:spAutoFit/>
          </a:bodyPr>
          <a:lstStyle/>
          <a:p>
            <a:pPr algn="l" marL="565657" indent="-282829" lvl="1">
              <a:lnSpc>
                <a:spcPts val="4244"/>
              </a:lnSpc>
              <a:buFont typeface="Arial"/>
              <a:buChar char="•"/>
            </a:pPr>
            <a:r>
              <a:rPr lang="en-US" b="true" sz="2619">
                <a:solidFill>
                  <a:srgbClr val="090147"/>
                </a:solidFill>
                <a:latin typeface="Quicksand 1 Bold"/>
                <a:ea typeface="Quicksand 1 Bold"/>
                <a:cs typeface="Quicksand 1 Bold"/>
                <a:sym typeface="Quicksand 1 Bold"/>
              </a:rPr>
              <a:t>Untuk Memanggil Function</a:t>
            </a:r>
          </a:p>
        </p:txBody>
      </p:sp>
      <p:sp>
        <p:nvSpPr>
          <p:cNvPr name="TextBox 17" id="17"/>
          <p:cNvSpPr txBox="true"/>
          <p:nvPr/>
        </p:nvSpPr>
        <p:spPr>
          <a:xfrm rot="0">
            <a:off x="10830379" y="5203165"/>
            <a:ext cx="8520755" cy="381610"/>
          </a:xfrm>
          <a:prstGeom prst="rect">
            <a:avLst/>
          </a:prstGeom>
        </p:spPr>
        <p:txBody>
          <a:bodyPr anchor="t" rtlCol="false" tIns="0" lIns="0" bIns="0" rIns="0">
            <a:spAutoFit/>
          </a:bodyPr>
          <a:lstStyle/>
          <a:p>
            <a:pPr algn="l">
              <a:lnSpc>
                <a:spcPts val="2514"/>
              </a:lnSpc>
            </a:pPr>
            <a:r>
              <a:rPr lang="en-US" b="true" sz="2418">
                <a:solidFill>
                  <a:srgbClr val="090147"/>
                </a:solidFill>
                <a:latin typeface="Consolas Bold"/>
                <a:ea typeface="Consolas Bold"/>
                <a:cs typeface="Consolas Bold"/>
                <a:sym typeface="Consolas Bold"/>
              </a:rPr>
              <a:t>&gt; SELECT FUNCTION nama_function (parameter);</a:t>
            </a:r>
          </a:p>
        </p:txBody>
      </p:sp>
      <p:sp>
        <p:nvSpPr>
          <p:cNvPr name="TextBox 18" id="18"/>
          <p:cNvSpPr txBox="true"/>
          <p:nvPr/>
        </p:nvSpPr>
        <p:spPr>
          <a:xfrm rot="0">
            <a:off x="450987" y="5954006"/>
            <a:ext cx="11425055" cy="498424"/>
          </a:xfrm>
          <a:prstGeom prst="rect">
            <a:avLst/>
          </a:prstGeom>
        </p:spPr>
        <p:txBody>
          <a:bodyPr anchor="t" rtlCol="false" tIns="0" lIns="0" bIns="0" rIns="0">
            <a:spAutoFit/>
          </a:bodyPr>
          <a:lstStyle/>
          <a:p>
            <a:pPr algn="l" marL="565657" indent="-282829" lvl="1">
              <a:lnSpc>
                <a:spcPts val="4244"/>
              </a:lnSpc>
              <a:buFont typeface="Arial"/>
              <a:buChar char="•"/>
            </a:pPr>
            <a:r>
              <a:rPr lang="en-US" b="true" sz="2619">
                <a:solidFill>
                  <a:srgbClr val="DFF0FE"/>
                </a:solidFill>
                <a:latin typeface="Quicksand 1 Bold"/>
                <a:ea typeface="Quicksand 1 Bold"/>
                <a:cs typeface="Quicksand 1 Bold"/>
                <a:sym typeface="Quicksand 1 Bold"/>
              </a:rPr>
              <a:t>Untuk Menampilkan semua Procedure</a:t>
            </a:r>
          </a:p>
        </p:txBody>
      </p:sp>
      <p:sp>
        <p:nvSpPr>
          <p:cNvPr name="TextBox 19" id="19"/>
          <p:cNvSpPr txBox="true"/>
          <p:nvPr/>
        </p:nvSpPr>
        <p:spPr>
          <a:xfrm rot="0">
            <a:off x="884776" y="6519106"/>
            <a:ext cx="8821178" cy="378757"/>
          </a:xfrm>
          <a:prstGeom prst="rect">
            <a:avLst/>
          </a:prstGeom>
        </p:spPr>
        <p:txBody>
          <a:bodyPr anchor="t" rtlCol="false" tIns="0" lIns="0" bIns="0" rIns="0">
            <a:spAutoFit/>
          </a:bodyPr>
          <a:lstStyle/>
          <a:p>
            <a:pPr algn="l">
              <a:lnSpc>
                <a:spcPts val="2561"/>
              </a:lnSpc>
            </a:pPr>
            <a:r>
              <a:rPr lang="en-US" b="true" sz="2462">
                <a:solidFill>
                  <a:srgbClr val="DFF0FE"/>
                </a:solidFill>
                <a:latin typeface="Consolas Bold"/>
                <a:ea typeface="Consolas Bold"/>
                <a:cs typeface="Consolas Bold"/>
                <a:sym typeface="Consolas Bold"/>
              </a:rPr>
              <a:t>&gt; SHOW PROCEDURE STATUS;  </a:t>
            </a:r>
          </a:p>
        </p:txBody>
      </p:sp>
      <p:sp>
        <p:nvSpPr>
          <p:cNvPr name="TextBox 20" id="20"/>
          <p:cNvSpPr txBox="true"/>
          <p:nvPr/>
        </p:nvSpPr>
        <p:spPr>
          <a:xfrm rot="0">
            <a:off x="450987" y="7155038"/>
            <a:ext cx="11425055" cy="498424"/>
          </a:xfrm>
          <a:prstGeom prst="rect">
            <a:avLst/>
          </a:prstGeom>
        </p:spPr>
        <p:txBody>
          <a:bodyPr anchor="t" rtlCol="false" tIns="0" lIns="0" bIns="0" rIns="0">
            <a:spAutoFit/>
          </a:bodyPr>
          <a:lstStyle/>
          <a:p>
            <a:pPr algn="l" marL="565657" indent="-282829" lvl="1">
              <a:lnSpc>
                <a:spcPts val="4244"/>
              </a:lnSpc>
              <a:buFont typeface="Arial"/>
              <a:buChar char="•"/>
            </a:pPr>
            <a:r>
              <a:rPr lang="en-US" b="true" sz="2619">
                <a:solidFill>
                  <a:srgbClr val="DFF0FE"/>
                </a:solidFill>
                <a:latin typeface="Quicksand 1 Bold"/>
                <a:ea typeface="Quicksand 1 Bold"/>
                <a:cs typeface="Quicksand 1 Bold"/>
                <a:sym typeface="Quicksand 1 Bold"/>
              </a:rPr>
              <a:t>Untuk Menghapus Procedure</a:t>
            </a:r>
          </a:p>
        </p:txBody>
      </p:sp>
      <p:sp>
        <p:nvSpPr>
          <p:cNvPr name="TextBox 21" id="21"/>
          <p:cNvSpPr txBox="true"/>
          <p:nvPr/>
        </p:nvSpPr>
        <p:spPr>
          <a:xfrm rot="0">
            <a:off x="884776" y="7720137"/>
            <a:ext cx="8821178" cy="378757"/>
          </a:xfrm>
          <a:prstGeom prst="rect">
            <a:avLst/>
          </a:prstGeom>
        </p:spPr>
        <p:txBody>
          <a:bodyPr anchor="t" rtlCol="false" tIns="0" lIns="0" bIns="0" rIns="0">
            <a:spAutoFit/>
          </a:bodyPr>
          <a:lstStyle/>
          <a:p>
            <a:pPr algn="l">
              <a:lnSpc>
                <a:spcPts val="2561"/>
              </a:lnSpc>
            </a:pPr>
            <a:r>
              <a:rPr lang="en-US" b="true" sz="2462">
                <a:solidFill>
                  <a:srgbClr val="DFF0FE"/>
                </a:solidFill>
                <a:latin typeface="Consolas Bold"/>
                <a:ea typeface="Consolas Bold"/>
                <a:cs typeface="Consolas Bold"/>
                <a:sym typeface="Consolas Bold"/>
              </a:rPr>
              <a:t>&gt; DROP PROCEDURE nama_procedure;  </a:t>
            </a:r>
          </a:p>
        </p:txBody>
      </p:sp>
      <p:sp>
        <p:nvSpPr>
          <p:cNvPr name="TextBox 22" id="22"/>
          <p:cNvSpPr txBox="true"/>
          <p:nvPr/>
        </p:nvSpPr>
        <p:spPr>
          <a:xfrm rot="0">
            <a:off x="10377122" y="5680024"/>
            <a:ext cx="11239059" cy="498424"/>
          </a:xfrm>
          <a:prstGeom prst="rect">
            <a:avLst/>
          </a:prstGeom>
        </p:spPr>
        <p:txBody>
          <a:bodyPr anchor="t" rtlCol="false" tIns="0" lIns="0" bIns="0" rIns="0">
            <a:spAutoFit/>
          </a:bodyPr>
          <a:lstStyle/>
          <a:p>
            <a:pPr algn="l" marL="565657" indent="-282829" lvl="1">
              <a:lnSpc>
                <a:spcPts val="4244"/>
              </a:lnSpc>
              <a:buFont typeface="Arial"/>
              <a:buChar char="•"/>
            </a:pPr>
            <a:r>
              <a:rPr lang="en-US" b="true" sz="2619">
                <a:solidFill>
                  <a:srgbClr val="090147"/>
                </a:solidFill>
                <a:latin typeface="Quicksand 1 Bold"/>
                <a:ea typeface="Quicksand 1 Bold"/>
                <a:cs typeface="Quicksand 1 Bold"/>
                <a:sym typeface="Quicksand 1 Bold"/>
              </a:rPr>
              <a:t>Untuk Menampilkan semua Function</a:t>
            </a:r>
          </a:p>
        </p:txBody>
      </p:sp>
      <p:sp>
        <p:nvSpPr>
          <p:cNvPr name="TextBox 23" id="23"/>
          <p:cNvSpPr txBox="true"/>
          <p:nvPr/>
        </p:nvSpPr>
        <p:spPr>
          <a:xfrm rot="0">
            <a:off x="10830379" y="6197471"/>
            <a:ext cx="8520755" cy="381610"/>
          </a:xfrm>
          <a:prstGeom prst="rect">
            <a:avLst/>
          </a:prstGeom>
        </p:spPr>
        <p:txBody>
          <a:bodyPr anchor="t" rtlCol="false" tIns="0" lIns="0" bIns="0" rIns="0">
            <a:spAutoFit/>
          </a:bodyPr>
          <a:lstStyle/>
          <a:p>
            <a:pPr algn="l">
              <a:lnSpc>
                <a:spcPts val="2514"/>
              </a:lnSpc>
            </a:pPr>
            <a:r>
              <a:rPr lang="en-US" b="true" sz="2418">
                <a:solidFill>
                  <a:srgbClr val="090147"/>
                </a:solidFill>
                <a:latin typeface="Consolas Bold"/>
                <a:ea typeface="Consolas Bold"/>
                <a:cs typeface="Consolas Bold"/>
                <a:sym typeface="Consolas Bold"/>
              </a:rPr>
              <a:t>&gt; SHOW FUNCTION STATUS;</a:t>
            </a:r>
          </a:p>
        </p:txBody>
      </p:sp>
      <p:sp>
        <p:nvSpPr>
          <p:cNvPr name="TextBox 24" id="24"/>
          <p:cNvSpPr txBox="true"/>
          <p:nvPr/>
        </p:nvSpPr>
        <p:spPr>
          <a:xfrm rot="0">
            <a:off x="10377122" y="6674331"/>
            <a:ext cx="11239059" cy="498424"/>
          </a:xfrm>
          <a:prstGeom prst="rect">
            <a:avLst/>
          </a:prstGeom>
        </p:spPr>
        <p:txBody>
          <a:bodyPr anchor="t" rtlCol="false" tIns="0" lIns="0" bIns="0" rIns="0">
            <a:spAutoFit/>
          </a:bodyPr>
          <a:lstStyle/>
          <a:p>
            <a:pPr algn="l" marL="565657" indent="-282829" lvl="1">
              <a:lnSpc>
                <a:spcPts val="4244"/>
              </a:lnSpc>
              <a:buFont typeface="Arial"/>
              <a:buChar char="•"/>
            </a:pPr>
            <a:r>
              <a:rPr lang="en-US" b="true" sz="2619">
                <a:solidFill>
                  <a:srgbClr val="090147"/>
                </a:solidFill>
                <a:latin typeface="Quicksand 1 Bold"/>
                <a:ea typeface="Quicksand 1 Bold"/>
                <a:cs typeface="Quicksand 1 Bold"/>
                <a:sym typeface="Quicksand 1 Bold"/>
              </a:rPr>
              <a:t>Untuk Menghapus Function</a:t>
            </a:r>
          </a:p>
        </p:txBody>
      </p:sp>
      <p:sp>
        <p:nvSpPr>
          <p:cNvPr name="TextBox 25" id="25"/>
          <p:cNvSpPr txBox="true"/>
          <p:nvPr/>
        </p:nvSpPr>
        <p:spPr>
          <a:xfrm rot="0">
            <a:off x="10830379" y="7191778"/>
            <a:ext cx="8520755" cy="381610"/>
          </a:xfrm>
          <a:prstGeom prst="rect">
            <a:avLst/>
          </a:prstGeom>
        </p:spPr>
        <p:txBody>
          <a:bodyPr anchor="t" rtlCol="false" tIns="0" lIns="0" bIns="0" rIns="0">
            <a:spAutoFit/>
          </a:bodyPr>
          <a:lstStyle/>
          <a:p>
            <a:pPr algn="l">
              <a:lnSpc>
                <a:spcPts val="2514"/>
              </a:lnSpc>
            </a:pPr>
            <a:r>
              <a:rPr lang="en-US" b="true" sz="2418">
                <a:solidFill>
                  <a:srgbClr val="090147"/>
                </a:solidFill>
                <a:latin typeface="Consolas Bold"/>
                <a:ea typeface="Consolas Bold"/>
                <a:cs typeface="Consolas Bold"/>
                <a:sym typeface="Consolas Bold"/>
              </a:rPr>
              <a:t>&gt; DROP FUNCTION nama_function;</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F9699"/>
        </a:solidFill>
      </p:bgPr>
    </p:bg>
    <p:spTree>
      <p:nvGrpSpPr>
        <p:cNvPr id="1" name=""/>
        <p:cNvGrpSpPr/>
        <p:nvPr/>
      </p:nvGrpSpPr>
      <p:grpSpPr>
        <a:xfrm>
          <a:off x="0" y="0"/>
          <a:ext cx="0" cy="0"/>
          <a:chOff x="0" y="0"/>
          <a:chExt cx="0" cy="0"/>
        </a:xfrm>
      </p:grpSpPr>
      <p:sp>
        <p:nvSpPr>
          <p:cNvPr name="TextBox 2" id="2"/>
          <p:cNvSpPr txBox="true"/>
          <p:nvPr/>
        </p:nvSpPr>
        <p:spPr>
          <a:xfrm rot="0">
            <a:off x="1669939" y="3256243"/>
            <a:ext cx="14948123" cy="4383796"/>
          </a:xfrm>
          <a:prstGeom prst="rect">
            <a:avLst/>
          </a:prstGeom>
        </p:spPr>
        <p:txBody>
          <a:bodyPr anchor="t" rtlCol="false" tIns="0" lIns="0" bIns="0" rIns="0">
            <a:spAutoFit/>
          </a:bodyPr>
          <a:lstStyle/>
          <a:p>
            <a:pPr algn="ctr">
              <a:lnSpc>
                <a:spcPts val="20520"/>
              </a:lnSpc>
            </a:pPr>
            <a:r>
              <a:rPr lang="en-US" b="true" sz="18000" spc="-756">
                <a:solidFill>
                  <a:srgbClr val="FFFFFF"/>
                </a:solidFill>
                <a:latin typeface="Be Vietnam Ultra-Bold"/>
                <a:ea typeface="Be Vietnam Ultra-Bold"/>
                <a:cs typeface="Be Vietnam Ultra-Bold"/>
                <a:sym typeface="Be Vietnam Ultra-Bold"/>
              </a:rPr>
              <a:t>DCL</a:t>
            </a:r>
          </a:p>
          <a:p>
            <a:pPr algn="ctr">
              <a:lnSpc>
                <a:spcPts val="8438"/>
              </a:lnSpc>
            </a:pPr>
            <a:r>
              <a:rPr lang="en-US" b="true" sz="7402" i="true" spc="-310">
                <a:solidFill>
                  <a:srgbClr val="FFFFFF"/>
                </a:solidFill>
                <a:latin typeface="Be Vietnam Ultra-Bold Italics"/>
                <a:ea typeface="Be Vietnam Ultra-Bold Italics"/>
                <a:cs typeface="Be Vietnam Ultra-Bold Italics"/>
                <a:sym typeface="Be Vietnam Ultra-Bold Italics"/>
              </a:rPr>
              <a:t>(DATA CONTROL LANGUAGE)</a:t>
            </a:r>
          </a:p>
          <a:p>
            <a:pPr algn="ctr" marL="0" indent="0" lvl="0">
              <a:lnSpc>
                <a:spcPts val="5817"/>
              </a:lnSpc>
            </a:pPr>
            <a:r>
              <a:rPr lang="en-US" b="true" sz="5102" i="true" spc="-214">
                <a:solidFill>
                  <a:srgbClr val="FFFFFF"/>
                </a:solidFill>
                <a:latin typeface="Be Vietnam Ultra-Bold Italics"/>
                <a:ea typeface="Be Vietnam Ultra-Bold Italics"/>
                <a:cs typeface="Be Vietnam Ultra-Bold Italics"/>
                <a:sym typeface="Be Vietnam Ultra-Bold Italics"/>
              </a:rPr>
              <a:t>MANAJEMEN USER DAN HAK AKSES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70254" y="6944433"/>
            <a:ext cx="9320360" cy="1404268"/>
          </a:xfrm>
          <a:custGeom>
            <a:avLst/>
            <a:gdLst/>
            <a:ahLst/>
            <a:cxnLst/>
            <a:rect r="r" b="b" t="t" l="l"/>
            <a:pathLst>
              <a:path h="1404268" w="9320360">
                <a:moveTo>
                  <a:pt x="0" y="0"/>
                </a:moveTo>
                <a:lnTo>
                  <a:pt x="9320359" y="0"/>
                </a:lnTo>
                <a:lnTo>
                  <a:pt x="9320359" y="1404268"/>
                </a:lnTo>
                <a:lnTo>
                  <a:pt x="0" y="1404268"/>
                </a:lnTo>
                <a:lnTo>
                  <a:pt x="0" y="0"/>
                </a:lnTo>
                <a:close/>
              </a:path>
            </a:pathLst>
          </a:custGeom>
          <a:blipFill>
            <a:blip r:embed="rId2"/>
            <a:stretch>
              <a:fillRect l="0" t="0" r="0" b="0"/>
            </a:stretch>
          </a:blipFill>
        </p:spPr>
      </p:sp>
      <p:sp>
        <p:nvSpPr>
          <p:cNvPr name="TextBox 3" id="3"/>
          <p:cNvSpPr txBox="true"/>
          <p:nvPr/>
        </p:nvSpPr>
        <p:spPr>
          <a:xfrm rot="0">
            <a:off x="1028700" y="3382528"/>
            <a:ext cx="10096970" cy="3203187"/>
          </a:xfrm>
          <a:prstGeom prst="rect">
            <a:avLst/>
          </a:prstGeom>
        </p:spPr>
        <p:txBody>
          <a:bodyPr anchor="t" rtlCol="false" tIns="0" lIns="0" bIns="0" rIns="0">
            <a:spAutoFit/>
          </a:bodyPr>
          <a:lstStyle/>
          <a:p>
            <a:pPr algn="l">
              <a:lnSpc>
                <a:spcPts val="4296"/>
              </a:lnSpc>
            </a:pPr>
            <a:r>
              <a:rPr lang="en-US" sz="2652" b="true">
                <a:solidFill>
                  <a:srgbClr val="000000"/>
                </a:solidFill>
                <a:latin typeface="Quicksand 1 Bold"/>
                <a:ea typeface="Quicksand 1 Bold"/>
                <a:cs typeface="Quicksand 1 Bold"/>
                <a:sym typeface="Quicksand 1 Bold"/>
              </a:rPr>
              <a:t>  Pengaturan USER diperlukan agar database yang sudah dibuat dengan susah payah tidak di acak – acak oleh orang yang tidak berhak. </a:t>
            </a:r>
          </a:p>
          <a:p>
            <a:pPr algn="l">
              <a:lnSpc>
                <a:spcPts val="4296"/>
              </a:lnSpc>
            </a:pPr>
            <a:r>
              <a:rPr lang="en-US" sz="2652" b="true">
                <a:solidFill>
                  <a:srgbClr val="000000"/>
                </a:solidFill>
                <a:latin typeface="Quicksand 1 Bold"/>
                <a:ea typeface="Quicksand 1 Bold"/>
                <a:cs typeface="Quicksand 1 Bold"/>
                <a:sym typeface="Quicksand 1 Bold"/>
              </a:rPr>
              <a:t> DCL adalah materi yang akan digunakan untuk mempelajari tentang menajemen atau pengelolaan USER dan Hak Akses yang akan menggunakan database MySQL. </a:t>
            </a:r>
          </a:p>
        </p:txBody>
      </p:sp>
      <p:sp>
        <p:nvSpPr>
          <p:cNvPr name="Freeform 4" id="4"/>
          <p:cNvSpPr/>
          <p:nvPr/>
        </p:nvSpPr>
        <p:spPr>
          <a:xfrm flipH="false" flipV="false" rot="0">
            <a:off x="11147822" y="2035837"/>
            <a:ext cx="5335195" cy="6001344"/>
          </a:xfrm>
          <a:custGeom>
            <a:avLst/>
            <a:gdLst/>
            <a:ahLst/>
            <a:cxnLst/>
            <a:rect r="r" b="b" t="t" l="l"/>
            <a:pathLst>
              <a:path h="6001344" w="5335195">
                <a:moveTo>
                  <a:pt x="0" y="0"/>
                </a:moveTo>
                <a:lnTo>
                  <a:pt x="5335195" y="0"/>
                </a:lnTo>
                <a:lnTo>
                  <a:pt x="5335195" y="6001344"/>
                </a:lnTo>
                <a:lnTo>
                  <a:pt x="0" y="60013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46821" y="1524531"/>
            <a:ext cx="10978849" cy="1336658"/>
          </a:xfrm>
          <a:prstGeom prst="rect">
            <a:avLst/>
          </a:prstGeom>
        </p:spPr>
        <p:txBody>
          <a:bodyPr anchor="t" rtlCol="false" tIns="0" lIns="0" bIns="0" rIns="0">
            <a:spAutoFit/>
          </a:bodyPr>
          <a:lstStyle/>
          <a:p>
            <a:pPr algn="ctr" marL="0" indent="0" lvl="0">
              <a:lnSpc>
                <a:spcPts val="10447"/>
              </a:lnSpc>
            </a:pPr>
            <a:r>
              <a:rPr lang="en-US" b="true" sz="9164" spc="-384">
                <a:solidFill>
                  <a:srgbClr val="000000"/>
                </a:solidFill>
                <a:latin typeface="Be Vietnam Ultra-Bold"/>
                <a:ea typeface="Be Vietnam Ultra-Bold"/>
                <a:cs typeface="Be Vietnam Ultra-Bold"/>
                <a:sym typeface="Be Vietnam Ultra-Bold"/>
              </a:rPr>
              <a:t>DATA CONTROL</a:t>
            </a:r>
          </a:p>
        </p:txBody>
      </p:sp>
      <p:sp>
        <p:nvSpPr>
          <p:cNvPr name="TextBox 6" id="6"/>
          <p:cNvSpPr txBox="true"/>
          <p:nvPr/>
        </p:nvSpPr>
        <p:spPr>
          <a:xfrm rot="0">
            <a:off x="6619989" y="2594447"/>
            <a:ext cx="4505681" cy="552534"/>
          </a:xfrm>
          <a:prstGeom prst="rect">
            <a:avLst/>
          </a:prstGeom>
        </p:spPr>
        <p:txBody>
          <a:bodyPr anchor="t" rtlCol="false" tIns="0" lIns="0" bIns="0" rIns="0">
            <a:spAutoFit/>
          </a:bodyPr>
          <a:lstStyle/>
          <a:p>
            <a:pPr algn="ctr" marL="0" indent="0" lvl="0">
              <a:lnSpc>
                <a:spcPts val="4287"/>
              </a:lnSpc>
            </a:pPr>
            <a:r>
              <a:rPr lang="en-US" b="true" sz="3761" spc="-157">
                <a:solidFill>
                  <a:srgbClr val="FD696E"/>
                </a:solidFill>
                <a:latin typeface="Be Vietnam Ultra-Bold"/>
                <a:ea typeface="Be Vietnam Ultra-Bold"/>
                <a:cs typeface="Be Vietnam Ultra-Bold"/>
                <a:sym typeface="Be Vietnam Ultra-Bold"/>
              </a:rPr>
              <a:t>THINGS?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938133"/>
            <a:ext cx="8385935" cy="3079751"/>
          </a:xfrm>
          <a:prstGeom prst="rect">
            <a:avLst/>
          </a:prstGeom>
        </p:spPr>
        <p:txBody>
          <a:bodyPr anchor="t" rtlCol="false" tIns="0" lIns="0" bIns="0" rIns="0">
            <a:spAutoFit/>
          </a:bodyPr>
          <a:lstStyle/>
          <a:p>
            <a:pPr algn="l" marL="0" indent="0" lvl="0">
              <a:lnSpc>
                <a:spcPts val="8000"/>
              </a:lnSpc>
            </a:pPr>
            <a:r>
              <a:rPr lang="en-US" b="true" sz="8000" spc="-336">
                <a:solidFill>
                  <a:srgbClr val="3139A8"/>
                </a:solidFill>
                <a:latin typeface="Be Vietnam Ultra-Bold"/>
                <a:ea typeface="Be Vietnam Ultra-Bold"/>
                <a:cs typeface="Be Vietnam Ultra-Bold"/>
                <a:sym typeface="Be Vietnam Ultra-Bold"/>
              </a:rPr>
              <a:t>KENAPA MENGGUNAKAN DATABASE?</a:t>
            </a:r>
          </a:p>
        </p:txBody>
      </p:sp>
      <p:sp>
        <p:nvSpPr>
          <p:cNvPr name="TextBox 3" id="3"/>
          <p:cNvSpPr txBox="true"/>
          <p:nvPr/>
        </p:nvSpPr>
        <p:spPr>
          <a:xfrm rot="0">
            <a:off x="1219200" y="4340622"/>
            <a:ext cx="7570711" cy="2846070"/>
          </a:xfrm>
          <a:prstGeom prst="rect">
            <a:avLst/>
          </a:prstGeom>
        </p:spPr>
        <p:txBody>
          <a:bodyPr anchor="t" rtlCol="false" tIns="0" lIns="0" bIns="0" rIns="0">
            <a:spAutoFit/>
          </a:bodyPr>
          <a:lstStyle/>
          <a:p>
            <a:pPr algn="l">
              <a:lnSpc>
                <a:spcPts val="3239"/>
              </a:lnSpc>
            </a:pPr>
            <a:r>
              <a:rPr lang="en-US" sz="1999" b="true">
                <a:solidFill>
                  <a:srgbClr val="3139A8"/>
                </a:solidFill>
                <a:latin typeface="Quicksand 1 Medium"/>
                <a:ea typeface="Quicksand 1 Medium"/>
                <a:cs typeface="Quicksand 1 Medium"/>
                <a:sym typeface="Quicksand 1 Medium"/>
              </a:rPr>
              <a:t>Kebanyakan aplikasi yang dibuat digunkanakan untuk menyimpan dan melihat data. Data adalah bagian terkecil yang digunakan sebagai penyusun informasi. Karena fungsi yang sangat penting dari data agar dapat digunakan sebagai sumber informasi yang benar. Maka perlu dibuat sebuah rumah data yang baik dan benar. Rumah data inilah yang disebut dengan DATABASE. </a:t>
            </a:r>
          </a:p>
        </p:txBody>
      </p:sp>
      <p:grpSp>
        <p:nvGrpSpPr>
          <p:cNvPr name="Group 4" id="4"/>
          <p:cNvGrpSpPr>
            <a:grpSpLocks noChangeAspect="true"/>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t="0" r="-25046"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39716"/>
            <a:ext cx="6742604" cy="5407568"/>
          </a:xfrm>
          <a:custGeom>
            <a:avLst/>
            <a:gdLst/>
            <a:ahLst/>
            <a:cxnLst/>
            <a:rect r="r" b="b" t="t" l="l"/>
            <a:pathLst>
              <a:path h="5407568" w="6742604">
                <a:moveTo>
                  <a:pt x="0" y="0"/>
                </a:moveTo>
                <a:lnTo>
                  <a:pt x="6742604" y="0"/>
                </a:lnTo>
                <a:lnTo>
                  <a:pt x="6742604" y="5407568"/>
                </a:lnTo>
                <a:lnTo>
                  <a:pt x="0" y="5407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51162" y="1533857"/>
            <a:ext cx="10978849" cy="1336658"/>
          </a:xfrm>
          <a:prstGeom prst="rect">
            <a:avLst/>
          </a:prstGeom>
        </p:spPr>
        <p:txBody>
          <a:bodyPr anchor="t" rtlCol="false" tIns="0" lIns="0" bIns="0" rIns="0">
            <a:spAutoFit/>
          </a:bodyPr>
          <a:lstStyle/>
          <a:p>
            <a:pPr algn="ctr" marL="0" indent="0" lvl="0">
              <a:lnSpc>
                <a:spcPts val="10447"/>
              </a:lnSpc>
            </a:pPr>
            <a:r>
              <a:rPr lang="en-US" b="true" sz="9164" spc="-384">
                <a:solidFill>
                  <a:srgbClr val="000000"/>
                </a:solidFill>
                <a:latin typeface="Be Vietnam Ultra-Bold"/>
                <a:ea typeface="Be Vietnam Ultra-Bold"/>
                <a:cs typeface="Be Vietnam Ultra-Bold"/>
                <a:sym typeface="Be Vietnam Ultra-Bold"/>
              </a:rPr>
              <a:t>DATA CONTROL</a:t>
            </a:r>
          </a:p>
        </p:txBody>
      </p:sp>
      <p:sp>
        <p:nvSpPr>
          <p:cNvPr name="TextBox 4" id="4"/>
          <p:cNvSpPr txBox="true"/>
          <p:nvPr/>
        </p:nvSpPr>
        <p:spPr>
          <a:xfrm rot="0">
            <a:off x="10545735" y="2613298"/>
            <a:ext cx="4505681" cy="552534"/>
          </a:xfrm>
          <a:prstGeom prst="rect">
            <a:avLst/>
          </a:prstGeom>
        </p:spPr>
        <p:txBody>
          <a:bodyPr anchor="t" rtlCol="false" tIns="0" lIns="0" bIns="0" rIns="0">
            <a:spAutoFit/>
          </a:bodyPr>
          <a:lstStyle/>
          <a:p>
            <a:pPr algn="ctr" marL="0" indent="0" lvl="0">
              <a:lnSpc>
                <a:spcPts val="4287"/>
              </a:lnSpc>
            </a:pPr>
            <a:r>
              <a:rPr lang="en-US" b="true" sz="3761" spc="-157">
                <a:solidFill>
                  <a:srgbClr val="FD696E"/>
                </a:solidFill>
                <a:latin typeface="Be Vietnam Ultra-Bold"/>
                <a:ea typeface="Be Vietnam Ultra-Bold"/>
                <a:cs typeface="Be Vietnam Ultra-Bold"/>
                <a:sym typeface="Be Vietnam Ultra-Bold"/>
              </a:rPr>
              <a:t>COMMANDS</a:t>
            </a:r>
          </a:p>
        </p:txBody>
      </p:sp>
      <p:sp>
        <p:nvSpPr>
          <p:cNvPr name="TextBox 5" id="5"/>
          <p:cNvSpPr txBox="true"/>
          <p:nvPr/>
        </p:nvSpPr>
        <p:spPr>
          <a:xfrm rot="0">
            <a:off x="8316855" y="3483838"/>
            <a:ext cx="10210418" cy="502893"/>
          </a:xfrm>
          <a:prstGeom prst="rect">
            <a:avLst/>
          </a:prstGeom>
        </p:spPr>
        <p:txBody>
          <a:bodyPr anchor="t" rtlCol="false" tIns="0" lIns="0" bIns="0" rIns="0">
            <a:spAutoFit/>
          </a:bodyPr>
          <a:lstStyle/>
          <a:p>
            <a:pPr algn="l" marL="572004" indent="-286002" lvl="1">
              <a:lnSpc>
                <a:spcPts val="4292"/>
              </a:lnSpc>
              <a:buFont typeface="Arial"/>
              <a:buChar char="•"/>
            </a:pPr>
            <a:r>
              <a:rPr lang="en-US" b="true" sz="2649">
                <a:solidFill>
                  <a:srgbClr val="090147"/>
                </a:solidFill>
                <a:latin typeface="Quicksand 1 Bold"/>
                <a:ea typeface="Quicksand 1 Bold"/>
                <a:cs typeface="Quicksand 1 Bold"/>
                <a:sym typeface="Quicksand 1 Bold"/>
              </a:rPr>
              <a:t>Untuk Menambah User</a:t>
            </a:r>
          </a:p>
        </p:txBody>
      </p:sp>
      <p:sp>
        <p:nvSpPr>
          <p:cNvPr name="TextBox 6" id="6"/>
          <p:cNvSpPr txBox="true"/>
          <p:nvPr/>
        </p:nvSpPr>
        <p:spPr>
          <a:xfrm rot="0">
            <a:off x="8799801" y="4033659"/>
            <a:ext cx="9488199" cy="397048"/>
          </a:xfrm>
          <a:prstGeom prst="rect">
            <a:avLst/>
          </a:prstGeom>
        </p:spPr>
        <p:txBody>
          <a:bodyPr anchor="t" rtlCol="false" tIns="0" lIns="0" bIns="0" rIns="0">
            <a:spAutoFit/>
          </a:bodyPr>
          <a:lstStyle/>
          <a:p>
            <a:pPr algn="l">
              <a:lnSpc>
                <a:spcPts val="2696"/>
              </a:lnSpc>
            </a:pPr>
            <a:r>
              <a:rPr lang="en-US" b="true" sz="2592">
                <a:solidFill>
                  <a:srgbClr val="090147"/>
                </a:solidFill>
                <a:latin typeface="Consolas Bold"/>
                <a:ea typeface="Consolas Bold"/>
                <a:cs typeface="Consolas Bold"/>
                <a:sym typeface="Consolas Bold"/>
              </a:rPr>
              <a:t>&gt; CREATE USER ‘nama_user’@’host’; </a:t>
            </a:r>
          </a:p>
        </p:txBody>
      </p:sp>
      <p:sp>
        <p:nvSpPr>
          <p:cNvPr name="TextBox 7" id="7"/>
          <p:cNvSpPr txBox="true"/>
          <p:nvPr/>
        </p:nvSpPr>
        <p:spPr>
          <a:xfrm rot="0">
            <a:off x="8316855" y="4502900"/>
            <a:ext cx="11239059" cy="498424"/>
          </a:xfrm>
          <a:prstGeom prst="rect">
            <a:avLst/>
          </a:prstGeom>
        </p:spPr>
        <p:txBody>
          <a:bodyPr anchor="t" rtlCol="false" tIns="0" lIns="0" bIns="0" rIns="0">
            <a:spAutoFit/>
          </a:bodyPr>
          <a:lstStyle/>
          <a:p>
            <a:pPr algn="l" marL="565657" indent="-282829" lvl="1">
              <a:lnSpc>
                <a:spcPts val="4244"/>
              </a:lnSpc>
              <a:buFont typeface="Arial"/>
              <a:buChar char="•"/>
            </a:pPr>
            <a:r>
              <a:rPr lang="en-US" b="true" sz="2619">
                <a:solidFill>
                  <a:srgbClr val="090147"/>
                </a:solidFill>
                <a:latin typeface="Quicksand 1 Bold"/>
                <a:ea typeface="Quicksand 1 Bold"/>
                <a:cs typeface="Quicksand 1 Bold"/>
                <a:sym typeface="Quicksand 1 Bold"/>
              </a:rPr>
              <a:t>UNTUK MEMBERIKAN PASSWORD PADA USER </a:t>
            </a:r>
          </a:p>
        </p:txBody>
      </p:sp>
      <p:sp>
        <p:nvSpPr>
          <p:cNvPr name="TextBox 8" id="8"/>
          <p:cNvSpPr txBox="true"/>
          <p:nvPr/>
        </p:nvSpPr>
        <p:spPr>
          <a:xfrm rot="0">
            <a:off x="8799801" y="5048949"/>
            <a:ext cx="8770833" cy="705348"/>
          </a:xfrm>
          <a:prstGeom prst="rect">
            <a:avLst/>
          </a:prstGeom>
        </p:spPr>
        <p:txBody>
          <a:bodyPr anchor="t" rtlCol="false" tIns="0" lIns="0" bIns="0" rIns="0">
            <a:spAutoFit/>
          </a:bodyPr>
          <a:lstStyle/>
          <a:p>
            <a:pPr algn="l">
              <a:lnSpc>
                <a:spcPts val="2588"/>
              </a:lnSpc>
            </a:pPr>
            <a:r>
              <a:rPr lang="en-US" b="true" sz="2489">
                <a:solidFill>
                  <a:srgbClr val="090147"/>
                </a:solidFill>
                <a:latin typeface="Consolas Bold"/>
                <a:ea typeface="Consolas Bold"/>
                <a:cs typeface="Consolas Bold"/>
                <a:sym typeface="Consolas Bold"/>
              </a:rPr>
              <a:t>&gt; SET PASSWORD FOR ‘nama_user’@’host’ = PASSWORD (‘password_user’); </a:t>
            </a:r>
          </a:p>
        </p:txBody>
      </p:sp>
      <p:sp>
        <p:nvSpPr>
          <p:cNvPr name="TextBox 9" id="9"/>
          <p:cNvSpPr txBox="true"/>
          <p:nvPr/>
        </p:nvSpPr>
        <p:spPr>
          <a:xfrm rot="0">
            <a:off x="8316855" y="5925747"/>
            <a:ext cx="10756112" cy="774653"/>
          </a:xfrm>
          <a:prstGeom prst="rect">
            <a:avLst/>
          </a:prstGeom>
        </p:spPr>
        <p:txBody>
          <a:bodyPr anchor="t" rtlCol="false" tIns="0" lIns="0" bIns="0" rIns="0">
            <a:spAutoFit/>
          </a:bodyPr>
          <a:lstStyle/>
          <a:p>
            <a:pPr algn="l" marL="541351" indent="-270675" lvl="1">
              <a:lnSpc>
                <a:spcPts val="3134"/>
              </a:lnSpc>
              <a:buFont typeface="Arial"/>
              <a:buChar char="•"/>
            </a:pPr>
            <a:r>
              <a:rPr lang="en-US" b="true" sz="2507">
                <a:solidFill>
                  <a:srgbClr val="090147"/>
                </a:solidFill>
                <a:latin typeface="Quicksand 1 Bold"/>
                <a:ea typeface="Quicksand 1 Bold"/>
                <a:cs typeface="Quicksand 1 Bold"/>
                <a:sym typeface="Quicksand 1 Bold"/>
              </a:rPr>
              <a:t>Untuk MEMBERIKAN HAK AKSES (PRIVILEGES) </a:t>
            </a:r>
          </a:p>
          <a:p>
            <a:pPr algn="l">
              <a:lnSpc>
                <a:spcPts val="3134"/>
              </a:lnSpc>
            </a:pPr>
            <a:r>
              <a:rPr lang="en-US" sz="2507" b="true">
                <a:solidFill>
                  <a:srgbClr val="090147"/>
                </a:solidFill>
                <a:latin typeface="Quicksand 1 Bold"/>
                <a:ea typeface="Quicksand 1 Bold"/>
                <a:cs typeface="Quicksand 1 Bold"/>
                <a:sym typeface="Quicksand 1 Bold"/>
              </a:rPr>
              <a:t>      USER KE DATABASE</a:t>
            </a:r>
          </a:p>
        </p:txBody>
      </p:sp>
      <p:sp>
        <p:nvSpPr>
          <p:cNvPr name="TextBox 10" id="10"/>
          <p:cNvSpPr txBox="true"/>
          <p:nvPr/>
        </p:nvSpPr>
        <p:spPr>
          <a:xfrm rot="0">
            <a:off x="8799801" y="6823791"/>
            <a:ext cx="8520755" cy="695033"/>
          </a:xfrm>
          <a:prstGeom prst="rect">
            <a:avLst/>
          </a:prstGeom>
        </p:spPr>
        <p:txBody>
          <a:bodyPr anchor="t" rtlCol="false" tIns="0" lIns="0" bIns="0" rIns="0">
            <a:spAutoFit/>
          </a:bodyPr>
          <a:lstStyle/>
          <a:p>
            <a:pPr algn="l">
              <a:lnSpc>
                <a:spcPts val="2514"/>
              </a:lnSpc>
            </a:pPr>
            <a:r>
              <a:rPr lang="en-US" b="true" sz="2418">
                <a:solidFill>
                  <a:srgbClr val="090147"/>
                </a:solidFill>
                <a:latin typeface="Consolas Bold"/>
                <a:ea typeface="Consolas Bold"/>
                <a:cs typeface="Consolas Bold"/>
                <a:sym typeface="Consolas Bold"/>
              </a:rPr>
              <a:t>&gt; GRANT ALL PRIVILEGES ON nama_database.* TO 'nama_user'@'host' IDENTIFIED BY 'password_user'; </a:t>
            </a:r>
          </a:p>
        </p:txBody>
      </p:sp>
      <p:sp>
        <p:nvSpPr>
          <p:cNvPr name="TextBox 11" id="11"/>
          <p:cNvSpPr txBox="true"/>
          <p:nvPr/>
        </p:nvSpPr>
        <p:spPr>
          <a:xfrm rot="0">
            <a:off x="8316855" y="7556924"/>
            <a:ext cx="11239059" cy="498424"/>
          </a:xfrm>
          <a:prstGeom prst="rect">
            <a:avLst/>
          </a:prstGeom>
        </p:spPr>
        <p:txBody>
          <a:bodyPr anchor="t" rtlCol="false" tIns="0" lIns="0" bIns="0" rIns="0">
            <a:spAutoFit/>
          </a:bodyPr>
          <a:lstStyle/>
          <a:p>
            <a:pPr algn="l" marL="565657" indent="-282829" lvl="1">
              <a:lnSpc>
                <a:spcPts val="4244"/>
              </a:lnSpc>
              <a:buFont typeface="Arial"/>
              <a:buChar char="•"/>
            </a:pPr>
            <a:r>
              <a:rPr lang="en-US" b="true" sz="2619">
                <a:solidFill>
                  <a:srgbClr val="090147"/>
                </a:solidFill>
                <a:latin typeface="Quicksand 1 Bold"/>
                <a:ea typeface="Quicksand 1 Bold"/>
                <a:cs typeface="Quicksand 1 Bold"/>
                <a:sym typeface="Quicksand 1 Bold"/>
              </a:rPr>
              <a:t>Untuk Refresh</a:t>
            </a:r>
          </a:p>
        </p:txBody>
      </p:sp>
      <p:sp>
        <p:nvSpPr>
          <p:cNvPr name="TextBox 12" id="12"/>
          <p:cNvSpPr txBox="true"/>
          <p:nvPr/>
        </p:nvSpPr>
        <p:spPr>
          <a:xfrm rot="0">
            <a:off x="8799801" y="8083924"/>
            <a:ext cx="8863510" cy="396194"/>
          </a:xfrm>
          <a:prstGeom prst="rect">
            <a:avLst/>
          </a:prstGeom>
        </p:spPr>
        <p:txBody>
          <a:bodyPr anchor="t" rtlCol="false" tIns="0" lIns="0" bIns="0" rIns="0">
            <a:spAutoFit/>
          </a:bodyPr>
          <a:lstStyle/>
          <a:p>
            <a:pPr algn="l">
              <a:lnSpc>
                <a:spcPts val="2615"/>
              </a:lnSpc>
            </a:pPr>
            <a:r>
              <a:rPr lang="en-US" b="true" sz="2515">
                <a:solidFill>
                  <a:srgbClr val="090147"/>
                </a:solidFill>
                <a:latin typeface="Consolas Bold"/>
                <a:ea typeface="Consolas Bold"/>
                <a:cs typeface="Consolas Bold"/>
                <a:sym typeface="Consolas Bold"/>
              </a:rPr>
              <a:t>&gt; FLUSH PRIVILEGES;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algn="l" marL="0" indent="0" lvl="0">
              <a:lnSpc>
                <a:spcPts val="12479"/>
              </a:lnSpc>
            </a:pPr>
            <a:r>
              <a:rPr lang="en-US" b="true" sz="12999" spc="-545">
                <a:solidFill>
                  <a:srgbClr val="3139A8"/>
                </a:solidFill>
                <a:latin typeface="Be Vietnam Ultra-Bold"/>
                <a:ea typeface="Be Vietnam Ultra-Bold"/>
                <a:cs typeface="Be Vietnam Ultra-Bold"/>
                <a:sym typeface="Be Vietnam Ultra-Bold"/>
              </a:rPr>
              <a:t>THANK YOU VERY MUCH!</a:t>
            </a:r>
          </a:p>
        </p:txBody>
      </p:sp>
      <p:sp>
        <p:nvSpPr>
          <p:cNvPr name="TextBox 10" id="10"/>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ea typeface="Be Vietnam"/>
                <a:cs typeface="Be Vietnam"/>
                <a:sym typeface="Be Vietnam"/>
              </a:rPr>
              <a:t>PRESENTED BY DANIEL BINTANG PRATAMA GONI</a:t>
            </a:r>
          </a:p>
        </p:txBody>
      </p:sp>
      <p:sp>
        <p:nvSpPr>
          <p:cNvPr name="TextBox 11" id="11"/>
          <p:cNvSpPr txBox="true"/>
          <p:nvPr/>
        </p:nvSpPr>
        <p:spPr>
          <a:xfrm rot="0">
            <a:off x="1219200" y="8923020"/>
            <a:ext cx="10147735"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ea typeface="Be Vietnam"/>
                <a:cs typeface="Be Vietnam"/>
                <a:sym typeface="Be Vietnam"/>
              </a:rPr>
              <a:t>REFERENCED BY DIGITAL BOOK : BELAJAR MYSQL DARI NOL</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53131" y="4527805"/>
            <a:ext cx="3823681" cy="4124847"/>
            <a:chOff x="0" y="0"/>
            <a:chExt cx="966960" cy="1043121"/>
          </a:xfrm>
        </p:grpSpPr>
        <p:sp>
          <p:nvSpPr>
            <p:cNvPr name="Freeform 3" id="3"/>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4" id="4"/>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2474521" y="1786748"/>
            <a:ext cx="13338959" cy="2070101"/>
          </a:xfrm>
          <a:prstGeom prst="rect">
            <a:avLst/>
          </a:prstGeom>
        </p:spPr>
        <p:txBody>
          <a:bodyPr anchor="t" rtlCol="false" tIns="0" lIns="0" bIns="0" rIns="0">
            <a:spAutoFit/>
          </a:bodyPr>
          <a:lstStyle/>
          <a:p>
            <a:pPr algn="ctr" marL="0" indent="0" lvl="0">
              <a:lnSpc>
                <a:spcPts val="8000"/>
              </a:lnSpc>
            </a:pPr>
            <a:r>
              <a:rPr lang="en-US" b="true" sz="8000" spc="-336">
                <a:solidFill>
                  <a:srgbClr val="3139A8"/>
                </a:solidFill>
                <a:latin typeface="Be Vietnam Ultra-Bold"/>
                <a:ea typeface="Be Vietnam Ultra-Bold"/>
                <a:cs typeface="Be Vietnam Ultra-Bold"/>
                <a:sym typeface="Be Vietnam Ultra-Bold"/>
              </a:rPr>
              <a:t>DAFTAR URUTAN PEMBELAJARAN DATABASE</a:t>
            </a:r>
          </a:p>
        </p:txBody>
      </p:sp>
      <p:sp>
        <p:nvSpPr>
          <p:cNvPr name="TextBox 6" id="6"/>
          <p:cNvSpPr txBox="true"/>
          <p:nvPr/>
        </p:nvSpPr>
        <p:spPr>
          <a:xfrm rot="0">
            <a:off x="1178178" y="5909130"/>
            <a:ext cx="3773588" cy="1297788"/>
          </a:xfrm>
          <a:prstGeom prst="rect">
            <a:avLst/>
          </a:prstGeom>
        </p:spPr>
        <p:txBody>
          <a:bodyPr anchor="t" rtlCol="false" tIns="0" lIns="0" bIns="0" rIns="0">
            <a:spAutoFit/>
          </a:bodyPr>
          <a:lstStyle/>
          <a:p>
            <a:pPr algn="ctr">
              <a:lnSpc>
                <a:spcPts val="4972"/>
              </a:lnSpc>
            </a:pPr>
            <a:r>
              <a:rPr lang="en-US" b="true" sz="4827">
                <a:solidFill>
                  <a:srgbClr val="FFFFFF"/>
                </a:solidFill>
                <a:latin typeface="Arimo Bold"/>
                <a:ea typeface="Arimo Bold"/>
                <a:cs typeface="Arimo Bold"/>
                <a:sym typeface="Arimo Bold"/>
              </a:rPr>
              <a:t>Dasar Penggunaan</a:t>
            </a:r>
          </a:p>
        </p:txBody>
      </p:sp>
      <p:grpSp>
        <p:nvGrpSpPr>
          <p:cNvPr name="Group 7" id="7"/>
          <p:cNvGrpSpPr/>
          <p:nvPr/>
        </p:nvGrpSpPr>
        <p:grpSpPr>
          <a:xfrm rot="0">
            <a:off x="5223634" y="4527805"/>
            <a:ext cx="3823681" cy="4124847"/>
            <a:chOff x="0" y="0"/>
            <a:chExt cx="966960" cy="1043121"/>
          </a:xfrm>
        </p:grpSpPr>
        <p:sp>
          <p:nvSpPr>
            <p:cNvPr name="Freeform 8" id="8"/>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9" id="9"/>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10" id="10"/>
          <p:cNvSpPr txBox="true"/>
          <p:nvPr/>
        </p:nvSpPr>
        <p:spPr>
          <a:xfrm rot="0">
            <a:off x="5991252" y="5008906"/>
            <a:ext cx="2288447" cy="720313"/>
          </a:xfrm>
          <a:prstGeom prst="rect">
            <a:avLst/>
          </a:prstGeom>
        </p:spPr>
        <p:txBody>
          <a:bodyPr anchor="t" rtlCol="false" tIns="0" lIns="0" bIns="0" rIns="0">
            <a:spAutoFit/>
          </a:bodyPr>
          <a:lstStyle/>
          <a:p>
            <a:pPr algn="ctr">
              <a:lnSpc>
                <a:spcPts val="5363"/>
              </a:lnSpc>
            </a:pPr>
            <a:r>
              <a:rPr lang="en-US" b="true" sz="5207">
                <a:solidFill>
                  <a:srgbClr val="FFFFFF"/>
                </a:solidFill>
                <a:latin typeface="Arimo Bold"/>
                <a:ea typeface="Arimo Bold"/>
                <a:cs typeface="Arimo Bold"/>
                <a:sym typeface="Arimo Bold"/>
              </a:rPr>
              <a:t>DDL</a:t>
            </a:r>
          </a:p>
        </p:txBody>
      </p:sp>
      <p:sp>
        <p:nvSpPr>
          <p:cNvPr name="TextBox 11" id="11"/>
          <p:cNvSpPr txBox="true"/>
          <p:nvPr/>
        </p:nvSpPr>
        <p:spPr>
          <a:xfrm rot="0">
            <a:off x="5457266" y="5861145"/>
            <a:ext cx="3356417" cy="2424126"/>
          </a:xfrm>
          <a:prstGeom prst="rect">
            <a:avLst/>
          </a:prstGeom>
        </p:spPr>
        <p:txBody>
          <a:bodyPr anchor="t" rtlCol="false" tIns="0" lIns="0" bIns="0" rIns="0">
            <a:spAutoFit/>
          </a:bodyPr>
          <a:lstStyle/>
          <a:p>
            <a:pPr algn="just">
              <a:lnSpc>
                <a:spcPts val="2437"/>
              </a:lnSpc>
            </a:pPr>
            <a:r>
              <a:rPr lang="en-US" sz="1562" b="true">
                <a:solidFill>
                  <a:srgbClr val="FFFFFF"/>
                </a:solidFill>
                <a:latin typeface="Montserrat Medium"/>
                <a:ea typeface="Montserrat Medium"/>
                <a:cs typeface="Montserrat Medium"/>
                <a:sym typeface="Montserrat Medium"/>
              </a:rPr>
              <a:t>  DDL (Data Definition Language) adalah kelompok pernyataan dalam SQL yang memungkinkan kalian membuat, mengubah, dan menghapus objek database seperti tabel, indeks, tampilan, dan sebagainya.</a:t>
            </a:r>
          </a:p>
          <a:p>
            <a:pPr algn="just">
              <a:lnSpc>
                <a:spcPts val="2437"/>
              </a:lnSpc>
            </a:pPr>
          </a:p>
        </p:txBody>
      </p:sp>
      <p:grpSp>
        <p:nvGrpSpPr>
          <p:cNvPr name="Group 12" id="12"/>
          <p:cNvGrpSpPr/>
          <p:nvPr/>
        </p:nvGrpSpPr>
        <p:grpSpPr>
          <a:xfrm rot="0">
            <a:off x="9268431" y="4527805"/>
            <a:ext cx="3823681" cy="4124847"/>
            <a:chOff x="0" y="0"/>
            <a:chExt cx="966960" cy="1043121"/>
          </a:xfrm>
        </p:grpSpPr>
        <p:sp>
          <p:nvSpPr>
            <p:cNvPr name="Freeform 13" id="13"/>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14" id="14"/>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15" id="15"/>
          <p:cNvSpPr txBox="true"/>
          <p:nvPr/>
        </p:nvSpPr>
        <p:spPr>
          <a:xfrm rot="0">
            <a:off x="10066491" y="5008906"/>
            <a:ext cx="2288447" cy="720313"/>
          </a:xfrm>
          <a:prstGeom prst="rect">
            <a:avLst/>
          </a:prstGeom>
        </p:spPr>
        <p:txBody>
          <a:bodyPr anchor="t" rtlCol="false" tIns="0" lIns="0" bIns="0" rIns="0">
            <a:spAutoFit/>
          </a:bodyPr>
          <a:lstStyle/>
          <a:p>
            <a:pPr algn="ctr">
              <a:lnSpc>
                <a:spcPts val="5363"/>
              </a:lnSpc>
            </a:pPr>
            <a:r>
              <a:rPr lang="en-US" b="true" sz="5207">
                <a:solidFill>
                  <a:srgbClr val="FFFFFF"/>
                </a:solidFill>
                <a:latin typeface="Arimo Bold"/>
                <a:ea typeface="Arimo Bold"/>
                <a:cs typeface="Arimo Bold"/>
                <a:sym typeface="Arimo Bold"/>
              </a:rPr>
              <a:t>DML</a:t>
            </a:r>
          </a:p>
        </p:txBody>
      </p:sp>
      <p:sp>
        <p:nvSpPr>
          <p:cNvPr name="TextBox 16" id="16"/>
          <p:cNvSpPr txBox="true"/>
          <p:nvPr/>
        </p:nvSpPr>
        <p:spPr>
          <a:xfrm rot="0">
            <a:off x="9510475" y="5776844"/>
            <a:ext cx="3400478" cy="2728926"/>
          </a:xfrm>
          <a:prstGeom prst="rect">
            <a:avLst/>
          </a:prstGeom>
        </p:spPr>
        <p:txBody>
          <a:bodyPr anchor="t" rtlCol="false" tIns="0" lIns="0" bIns="0" rIns="0">
            <a:spAutoFit/>
          </a:bodyPr>
          <a:lstStyle/>
          <a:p>
            <a:pPr algn="just">
              <a:lnSpc>
                <a:spcPts val="2437"/>
              </a:lnSpc>
            </a:pPr>
            <a:r>
              <a:rPr lang="en-US" b="true" sz="1562">
                <a:solidFill>
                  <a:srgbClr val="FFFFFF"/>
                </a:solidFill>
                <a:latin typeface="Montserrat Medium"/>
                <a:ea typeface="Montserrat Medium"/>
                <a:cs typeface="Montserrat Medium"/>
                <a:sym typeface="Montserrat Medium"/>
              </a:rPr>
              <a:t> DML ( Data Manipulation Language) adalah sekumpulan perintah yang digunakan untuk memanipulasi data dalam skema yang dibuat oleh DDL. Ini berkaitan dengan data aktual dan digunakan untuk memasukkan, memperbarui, dan mengambil data dari database.</a:t>
            </a:r>
          </a:p>
        </p:txBody>
      </p:sp>
      <p:grpSp>
        <p:nvGrpSpPr>
          <p:cNvPr name="Group 17" id="17"/>
          <p:cNvGrpSpPr/>
          <p:nvPr/>
        </p:nvGrpSpPr>
        <p:grpSpPr>
          <a:xfrm rot="0">
            <a:off x="13311188" y="4527805"/>
            <a:ext cx="3823681" cy="4124847"/>
            <a:chOff x="0" y="0"/>
            <a:chExt cx="966960" cy="1043121"/>
          </a:xfrm>
        </p:grpSpPr>
        <p:sp>
          <p:nvSpPr>
            <p:cNvPr name="Freeform 18" id="18"/>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19" id="19"/>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20" id="20"/>
          <p:cNvSpPr txBox="true"/>
          <p:nvPr/>
        </p:nvSpPr>
        <p:spPr>
          <a:xfrm rot="0">
            <a:off x="14078805" y="5008906"/>
            <a:ext cx="2288447" cy="720313"/>
          </a:xfrm>
          <a:prstGeom prst="rect">
            <a:avLst/>
          </a:prstGeom>
        </p:spPr>
        <p:txBody>
          <a:bodyPr anchor="t" rtlCol="false" tIns="0" lIns="0" bIns="0" rIns="0">
            <a:spAutoFit/>
          </a:bodyPr>
          <a:lstStyle/>
          <a:p>
            <a:pPr algn="ctr">
              <a:lnSpc>
                <a:spcPts val="5363"/>
              </a:lnSpc>
            </a:pPr>
            <a:r>
              <a:rPr lang="en-US" b="true" sz="5207">
                <a:solidFill>
                  <a:srgbClr val="FFFFFF"/>
                </a:solidFill>
                <a:latin typeface="Arimo Bold"/>
                <a:ea typeface="Arimo Bold"/>
                <a:cs typeface="Arimo Bold"/>
                <a:sym typeface="Arimo Bold"/>
              </a:rPr>
              <a:t>DCL</a:t>
            </a:r>
          </a:p>
        </p:txBody>
      </p:sp>
      <p:sp>
        <p:nvSpPr>
          <p:cNvPr name="TextBox 21" id="21"/>
          <p:cNvSpPr txBox="true"/>
          <p:nvPr/>
        </p:nvSpPr>
        <p:spPr>
          <a:xfrm rot="0">
            <a:off x="13561115" y="6013545"/>
            <a:ext cx="3323827" cy="2119326"/>
          </a:xfrm>
          <a:prstGeom prst="rect">
            <a:avLst/>
          </a:prstGeom>
        </p:spPr>
        <p:txBody>
          <a:bodyPr anchor="t" rtlCol="false" tIns="0" lIns="0" bIns="0" rIns="0">
            <a:spAutoFit/>
          </a:bodyPr>
          <a:lstStyle/>
          <a:p>
            <a:pPr algn="just">
              <a:lnSpc>
                <a:spcPts val="2437"/>
              </a:lnSpc>
            </a:pPr>
            <a:r>
              <a:rPr lang="en-US" b="true" sz="1562">
                <a:solidFill>
                  <a:srgbClr val="FFFFFF"/>
                </a:solidFill>
                <a:latin typeface="Montserrat Medium"/>
                <a:ea typeface="Montserrat Medium"/>
                <a:cs typeface="Montserrat Medium"/>
                <a:sym typeface="Montserrat Medium"/>
              </a:rPr>
              <a:t> DCL (Data Control Language) DCL adalah materi yang akan digunakan untuk mempelajari tentang menajemen atau pengelolaan USER dan Hak Akses yang akan menggunakan database MySQL.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6C892"/>
        </a:solidFill>
      </p:bgPr>
    </p:bg>
    <p:spTree>
      <p:nvGrpSpPr>
        <p:cNvPr id="1" name=""/>
        <p:cNvGrpSpPr/>
        <p:nvPr/>
      </p:nvGrpSpPr>
      <p:grpSpPr>
        <a:xfrm>
          <a:off x="0" y="0"/>
          <a:ext cx="0" cy="0"/>
          <a:chOff x="0" y="0"/>
          <a:chExt cx="0" cy="0"/>
        </a:xfrm>
      </p:grpSpPr>
      <p:sp>
        <p:nvSpPr>
          <p:cNvPr name="TextBox 2" id="2"/>
          <p:cNvSpPr txBox="true"/>
          <p:nvPr/>
        </p:nvSpPr>
        <p:spPr>
          <a:xfrm rot="0">
            <a:off x="1834474" y="2579370"/>
            <a:ext cx="14619052" cy="5233035"/>
          </a:xfrm>
          <a:prstGeom prst="rect">
            <a:avLst/>
          </a:prstGeom>
        </p:spPr>
        <p:txBody>
          <a:bodyPr anchor="t" rtlCol="false" tIns="0" lIns="0" bIns="0" rIns="0">
            <a:spAutoFit/>
          </a:bodyPr>
          <a:lstStyle/>
          <a:p>
            <a:pPr algn="ctr" marL="0" indent="0" lvl="0">
              <a:lnSpc>
                <a:spcPts val="20520"/>
              </a:lnSpc>
            </a:pPr>
            <a:r>
              <a:rPr lang="en-US" b="true" sz="18000" spc="-756">
                <a:solidFill>
                  <a:srgbClr val="FFFFFF"/>
                </a:solidFill>
                <a:latin typeface="Be Vietnam Ultra-Bold"/>
                <a:ea typeface="Be Vietnam Ultra-Bold"/>
                <a:cs typeface="Be Vietnam Ultra-Bold"/>
                <a:sym typeface="Be Vietnam Ultra-Bold"/>
              </a:rPr>
              <a:t>DASAR PENGGUNAAN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10215753" y="1121159"/>
            <a:ext cx="6042413" cy="8044682"/>
            <a:chOff x="0" y="0"/>
            <a:chExt cx="3663950" cy="4878070"/>
          </a:xfrm>
        </p:grpSpPr>
        <p:sp>
          <p:nvSpPr>
            <p:cNvPr name="Freeform 3" id="3"/>
            <p:cNvSpPr/>
            <p:nvPr/>
          </p:nvSpPr>
          <p:spPr>
            <a:xfrm flipH="false" flipV="false" rot="-5400000">
              <a:off x="-575310" y="638810"/>
              <a:ext cx="4814570" cy="3600450"/>
            </a:xfrm>
            <a:custGeom>
              <a:avLst/>
              <a:gdLst/>
              <a:ahLst/>
              <a:cxnLst/>
              <a:rect r="r" b="b" t="t" l="l"/>
              <a:pathLst>
                <a:path h="3600450" w="4814570">
                  <a:moveTo>
                    <a:pt x="4814570" y="0"/>
                  </a:moveTo>
                  <a:lnTo>
                    <a:pt x="4814570" y="3600450"/>
                  </a:lnTo>
                  <a:lnTo>
                    <a:pt x="0" y="3600450"/>
                  </a:lnTo>
                  <a:lnTo>
                    <a:pt x="0" y="0"/>
                  </a:lnTo>
                  <a:close/>
                </a:path>
              </a:pathLst>
            </a:custGeom>
            <a:blipFill>
              <a:blip r:embed="rId2"/>
              <a:stretch>
                <a:fillRect l="-201" t="0" r="-17556"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1028700" y="2353657"/>
            <a:ext cx="8385935" cy="1024890"/>
          </a:xfrm>
          <a:prstGeom prst="rect">
            <a:avLst/>
          </a:prstGeom>
        </p:spPr>
        <p:txBody>
          <a:bodyPr anchor="t" rtlCol="false" tIns="0" lIns="0" bIns="0" rIns="0">
            <a:spAutoFit/>
          </a:bodyPr>
          <a:lstStyle/>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INSTALASI XAMPP</a:t>
            </a:r>
          </a:p>
        </p:txBody>
      </p:sp>
      <p:sp>
        <p:nvSpPr>
          <p:cNvPr name="TextBox 6" id="6"/>
          <p:cNvSpPr txBox="true"/>
          <p:nvPr/>
        </p:nvSpPr>
        <p:spPr>
          <a:xfrm rot="0">
            <a:off x="1152949" y="3359497"/>
            <a:ext cx="6945138" cy="4805209"/>
          </a:xfrm>
          <a:prstGeom prst="rect">
            <a:avLst/>
          </a:prstGeom>
        </p:spPr>
        <p:txBody>
          <a:bodyPr anchor="t" rtlCol="false" tIns="0" lIns="0" bIns="0" rIns="0">
            <a:spAutoFit/>
          </a:bodyPr>
          <a:lstStyle/>
          <a:p>
            <a:pPr algn="l" marL="567019" indent="-283510" lvl="1">
              <a:lnSpc>
                <a:spcPts val="4254"/>
              </a:lnSpc>
              <a:buAutoNum type="arabicPeriod" startAt="1"/>
            </a:pPr>
            <a:r>
              <a:rPr lang="en-US" b="true" sz="2626">
                <a:solidFill>
                  <a:srgbClr val="FFFFFF"/>
                </a:solidFill>
                <a:latin typeface="Quicksand 1 Medium"/>
                <a:ea typeface="Quicksand 1 Medium"/>
                <a:cs typeface="Quicksand 1 Medium"/>
                <a:sym typeface="Quicksand 1 Medium"/>
              </a:rPr>
              <a:t>  Aplikasi yang digunakan sebagai bahan belajar adalah XAMPP. Download XAMPP di lokasi sebagai berikut: https://www.apachefriends.org/download.html install XAMPP di di drive C atau di D lapto atau komputer anda. Jalankan XAMPP menggunakan XAMPP control. Pastikan service dari MySQL berjalan dengan baik.</a:t>
            </a:r>
            <a:r>
              <a:rPr lang="en-US" b="true" sz="2626">
                <a:solidFill>
                  <a:srgbClr val="FFFFFF"/>
                </a:solidFill>
                <a:latin typeface="Quicksand 1 Medium"/>
                <a:ea typeface="Quicksand 1 Medium"/>
                <a:cs typeface="Quicksand 1 Medium"/>
                <a:sym typeface="Quicksand 1 Medium"/>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6931694" y="3824026"/>
            <a:ext cx="10599176" cy="881911"/>
          </a:xfrm>
          <a:custGeom>
            <a:avLst/>
            <a:gdLst/>
            <a:ahLst/>
            <a:cxnLst/>
            <a:rect r="r" b="b" t="t" l="l"/>
            <a:pathLst>
              <a:path h="881911" w="10599176">
                <a:moveTo>
                  <a:pt x="0" y="0"/>
                </a:moveTo>
                <a:lnTo>
                  <a:pt x="10599176" y="0"/>
                </a:lnTo>
                <a:lnTo>
                  <a:pt x="10599176" y="881910"/>
                </a:lnTo>
                <a:lnTo>
                  <a:pt x="0" y="881910"/>
                </a:lnTo>
                <a:lnTo>
                  <a:pt x="0" y="0"/>
                </a:lnTo>
                <a:close/>
              </a:path>
            </a:pathLst>
          </a:custGeom>
          <a:blipFill>
            <a:blip r:embed="rId2"/>
            <a:stretch>
              <a:fillRect l="-151" t="-73" r="-2872" b="-73"/>
            </a:stretch>
          </a:blipFill>
        </p:spPr>
      </p:sp>
      <p:sp>
        <p:nvSpPr>
          <p:cNvPr name="Freeform 3" id="3"/>
          <p:cNvSpPr/>
          <p:nvPr/>
        </p:nvSpPr>
        <p:spPr>
          <a:xfrm flipH="false" flipV="false" rot="0">
            <a:off x="8753866" y="6606619"/>
            <a:ext cx="8505434" cy="1087453"/>
          </a:xfrm>
          <a:custGeom>
            <a:avLst/>
            <a:gdLst/>
            <a:ahLst/>
            <a:cxnLst/>
            <a:rect r="r" b="b" t="t" l="l"/>
            <a:pathLst>
              <a:path h="1087453" w="8505434">
                <a:moveTo>
                  <a:pt x="0" y="0"/>
                </a:moveTo>
                <a:lnTo>
                  <a:pt x="8505434" y="0"/>
                </a:lnTo>
                <a:lnTo>
                  <a:pt x="8505434" y="1087453"/>
                </a:lnTo>
                <a:lnTo>
                  <a:pt x="0" y="1087453"/>
                </a:lnTo>
                <a:lnTo>
                  <a:pt x="0" y="0"/>
                </a:lnTo>
                <a:close/>
              </a:path>
            </a:pathLst>
          </a:custGeom>
          <a:blipFill>
            <a:blip r:embed="rId3"/>
            <a:stretch>
              <a:fillRect l="0" t="0" r="0" b="0"/>
            </a:stretch>
          </a:blipFill>
        </p:spPr>
      </p:sp>
      <p:sp>
        <p:nvSpPr>
          <p:cNvPr name="Freeform 4" id="4"/>
          <p:cNvSpPr/>
          <p:nvPr/>
        </p:nvSpPr>
        <p:spPr>
          <a:xfrm flipH="false" flipV="false" rot="0">
            <a:off x="916536" y="7694072"/>
            <a:ext cx="1994813" cy="1671487"/>
          </a:xfrm>
          <a:custGeom>
            <a:avLst/>
            <a:gdLst/>
            <a:ahLst/>
            <a:cxnLst/>
            <a:rect r="r" b="b" t="t" l="l"/>
            <a:pathLst>
              <a:path h="1671487" w="1994813">
                <a:moveTo>
                  <a:pt x="0" y="0"/>
                </a:moveTo>
                <a:lnTo>
                  <a:pt x="1994813" y="0"/>
                </a:lnTo>
                <a:lnTo>
                  <a:pt x="1994813" y="1671488"/>
                </a:lnTo>
                <a:lnTo>
                  <a:pt x="0" y="16714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9465905">
            <a:off x="5918336" y="4207496"/>
            <a:ext cx="1714973" cy="1851523"/>
          </a:xfrm>
          <a:custGeom>
            <a:avLst/>
            <a:gdLst/>
            <a:ahLst/>
            <a:cxnLst/>
            <a:rect r="r" b="b" t="t" l="l"/>
            <a:pathLst>
              <a:path h="1851523" w="1714973">
                <a:moveTo>
                  <a:pt x="1714973" y="0"/>
                </a:moveTo>
                <a:lnTo>
                  <a:pt x="0" y="0"/>
                </a:lnTo>
                <a:lnTo>
                  <a:pt x="0" y="1851522"/>
                </a:lnTo>
                <a:lnTo>
                  <a:pt x="1714973" y="1851522"/>
                </a:lnTo>
                <a:lnTo>
                  <a:pt x="171497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4300708">
            <a:off x="13169106" y="2676614"/>
            <a:ext cx="1020295" cy="1305978"/>
          </a:xfrm>
          <a:custGeom>
            <a:avLst/>
            <a:gdLst/>
            <a:ahLst/>
            <a:cxnLst/>
            <a:rect r="r" b="b" t="t" l="l"/>
            <a:pathLst>
              <a:path h="1305978" w="1020295">
                <a:moveTo>
                  <a:pt x="0" y="0"/>
                </a:moveTo>
                <a:lnTo>
                  <a:pt x="1020295" y="0"/>
                </a:lnTo>
                <a:lnTo>
                  <a:pt x="1020295" y="1305978"/>
                </a:lnTo>
                <a:lnTo>
                  <a:pt x="0" y="13059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475114">
            <a:off x="6213545" y="7751999"/>
            <a:ext cx="3412628" cy="964067"/>
          </a:xfrm>
          <a:custGeom>
            <a:avLst/>
            <a:gdLst/>
            <a:ahLst/>
            <a:cxnLst/>
            <a:rect r="r" b="b" t="t" l="l"/>
            <a:pathLst>
              <a:path h="964067" w="3412628">
                <a:moveTo>
                  <a:pt x="0" y="0"/>
                </a:moveTo>
                <a:lnTo>
                  <a:pt x="3412628" y="0"/>
                </a:lnTo>
                <a:lnTo>
                  <a:pt x="3412628" y="964068"/>
                </a:lnTo>
                <a:lnTo>
                  <a:pt x="0" y="9640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434584" y="2239103"/>
            <a:ext cx="14928688" cy="1712755"/>
          </a:xfrm>
          <a:prstGeom prst="rect">
            <a:avLst/>
          </a:prstGeom>
        </p:spPr>
        <p:txBody>
          <a:bodyPr anchor="t" rtlCol="false" tIns="0" lIns="0" bIns="0" rIns="0">
            <a:spAutoFit/>
          </a:bodyPr>
          <a:lstStyle/>
          <a:p>
            <a:pPr algn="just">
              <a:lnSpc>
                <a:spcPts val="4609"/>
              </a:lnSpc>
            </a:pPr>
            <a:r>
              <a:rPr lang="en-US" sz="2954" spc="-124">
                <a:solidFill>
                  <a:srgbClr val="FFFFFF"/>
                </a:solidFill>
                <a:latin typeface="Montserrat"/>
                <a:ea typeface="Montserrat"/>
                <a:cs typeface="Montserrat"/>
                <a:sym typeface="Montserrat"/>
              </a:rPr>
              <a:t>2. Setelah XAMPP berhasil dijalankan maka buka aplikasi </a:t>
            </a:r>
            <a:r>
              <a:rPr lang="en-US" sz="2954" spc="-124">
                <a:solidFill>
                  <a:srgbClr val="FFFFFF"/>
                </a:solidFill>
                <a:latin typeface="Montserrat"/>
                <a:ea typeface="Montserrat"/>
                <a:cs typeface="Montserrat"/>
                <a:sym typeface="Montserrat"/>
              </a:rPr>
              <a:t>Command Prompt di windows dengan cara ketik [cmd] di pencarian start windows 10. </a:t>
            </a:r>
          </a:p>
          <a:p>
            <a:pPr algn="just">
              <a:lnSpc>
                <a:spcPts val="4609"/>
              </a:lnSpc>
            </a:pPr>
          </a:p>
        </p:txBody>
      </p:sp>
      <p:sp>
        <p:nvSpPr>
          <p:cNvPr name="TextBox 9" id="9"/>
          <p:cNvSpPr txBox="true"/>
          <p:nvPr/>
        </p:nvSpPr>
        <p:spPr>
          <a:xfrm rot="0">
            <a:off x="1463159" y="3481126"/>
            <a:ext cx="5312664" cy="1087580"/>
          </a:xfrm>
          <a:prstGeom prst="rect">
            <a:avLst/>
          </a:prstGeom>
        </p:spPr>
        <p:txBody>
          <a:bodyPr anchor="t" rtlCol="false" tIns="0" lIns="0" bIns="0" rIns="0">
            <a:spAutoFit/>
          </a:bodyPr>
          <a:lstStyle/>
          <a:p>
            <a:pPr algn="l">
              <a:lnSpc>
                <a:spcPts val="4490"/>
              </a:lnSpc>
            </a:pPr>
            <a:r>
              <a:rPr lang="en-US" sz="2878">
                <a:solidFill>
                  <a:srgbClr val="FFFFFF"/>
                </a:solidFill>
                <a:latin typeface="Montserrat"/>
                <a:ea typeface="Montserrat"/>
                <a:cs typeface="Montserrat"/>
                <a:sym typeface="Montserrat"/>
              </a:rPr>
              <a:t>Setelah terbuka jalankan MySQL dengan mengetik    : </a:t>
            </a:r>
          </a:p>
        </p:txBody>
      </p:sp>
      <p:sp>
        <p:nvSpPr>
          <p:cNvPr name="TextBox 10" id="10"/>
          <p:cNvSpPr txBox="true"/>
          <p:nvPr/>
        </p:nvSpPr>
        <p:spPr>
          <a:xfrm rot="0">
            <a:off x="11558298" y="4741900"/>
            <a:ext cx="5861237" cy="811729"/>
          </a:xfrm>
          <a:prstGeom prst="rect">
            <a:avLst/>
          </a:prstGeom>
        </p:spPr>
        <p:txBody>
          <a:bodyPr anchor="t" rtlCol="false" tIns="0" lIns="0" bIns="0" rIns="0">
            <a:spAutoFit/>
          </a:bodyPr>
          <a:lstStyle/>
          <a:p>
            <a:pPr algn="r">
              <a:lnSpc>
                <a:spcPts val="3328"/>
              </a:lnSpc>
            </a:pPr>
            <a:r>
              <a:rPr lang="en-US" b="true" sz="2133">
                <a:solidFill>
                  <a:srgbClr val="FFFFFF"/>
                </a:solidFill>
                <a:latin typeface="Montserrat Bold"/>
                <a:ea typeface="Montserrat Bold"/>
                <a:cs typeface="Montserrat Bold"/>
                <a:sym typeface="Montserrat Bold"/>
              </a:rPr>
              <a:t>! Lokasi C atau D sesuai dengan XAMPP yang ada di komputer </a:t>
            </a:r>
            <a:r>
              <a:rPr lang="en-US" b="true" sz="2133">
                <a:solidFill>
                  <a:srgbClr val="FFFFFF"/>
                </a:solidFill>
                <a:latin typeface="Montserrat Bold"/>
                <a:ea typeface="Montserrat Bold"/>
                <a:cs typeface="Montserrat Bold"/>
                <a:sym typeface="Montserrat Bold"/>
              </a:rPr>
              <a:t>anda.</a:t>
            </a:r>
          </a:p>
        </p:txBody>
      </p:sp>
      <p:sp>
        <p:nvSpPr>
          <p:cNvPr name="TextBox 11" id="11"/>
          <p:cNvSpPr txBox="true"/>
          <p:nvPr/>
        </p:nvSpPr>
        <p:spPr>
          <a:xfrm rot="0">
            <a:off x="1711703" y="5876804"/>
            <a:ext cx="11131134" cy="1131730"/>
          </a:xfrm>
          <a:prstGeom prst="rect">
            <a:avLst/>
          </a:prstGeom>
        </p:spPr>
        <p:txBody>
          <a:bodyPr anchor="t" rtlCol="false" tIns="0" lIns="0" bIns="0" rIns="0">
            <a:spAutoFit/>
          </a:bodyPr>
          <a:lstStyle/>
          <a:p>
            <a:pPr algn="just">
              <a:lnSpc>
                <a:spcPts val="4609"/>
              </a:lnSpc>
            </a:pPr>
            <a:r>
              <a:rPr lang="en-US" sz="2954" spc="-124">
                <a:solidFill>
                  <a:srgbClr val="FFFFFF"/>
                </a:solidFill>
                <a:latin typeface="Montserrat"/>
                <a:ea typeface="Montserrat"/>
                <a:cs typeface="Montserrat"/>
                <a:sym typeface="Montserrat"/>
              </a:rPr>
              <a:t>3.  XAMPP yang ada di presentasi ini diletakan di drive C. Jalankan </a:t>
            </a:r>
            <a:r>
              <a:rPr lang="en-US" sz="2954" spc="-124">
                <a:solidFill>
                  <a:srgbClr val="FFFFFF"/>
                </a:solidFill>
                <a:latin typeface="Montserrat"/>
                <a:ea typeface="Montserrat"/>
                <a:cs typeface="Montserrat"/>
                <a:sym typeface="Montserrat"/>
              </a:rPr>
              <a:t>MySQL dengan mengetik     : </a:t>
            </a:r>
          </a:p>
        </p:txBody>
      </p:sp>
      <p:sp>
        <p:nvSpPr>
          <p:cNvPr name="TextBox 12" id="12"/>
          <p:cNvSpPr txBox="true"/>
          <p:nvPr/>
        </p:nvSpPr>
        <p:spPr>
          <a:xfrm rot="0">
            <a:off x="10484727" y="7790069"/>
            <a:ext cx="6774573" cy="811729"/>
          </a:xfrm>
          <a:prstGeom prst="rect">
            <a:avLst/>
          </a:prstGeom>
        </p:spPr>
        <p:txBody>
          <a:bodyPr anchor="t" rtlCol="false" tIns="0" lIns="0" bIns="0" rIns="0">
            <a:spAutoFit/>
          </a:bodyPr>
          <a:lstStyle/>
          <a:p>
            <a:pPr algn="r">
              <a:lnSpc>
                <a:spcPts val="3328"/>
              </a:lnSpc>
            </a:pPr>
            <a:r>
              <a:rPr lang="en-US" b="true" sz="2133">
                <a:solidFill>
                  <a:srgbClr val="FFFFFF"/>
                </a:solidFill>
                <a:latin typeface="Montserrat Bold"/>
                <a:ea typeface="Montserrat Bold"/>
                <a:cs typeface="Montserrat Bold"/>
                <a:sym typeface="Montserrat Bold"/>
              </a:rPr>
              <a:t>! Karena password default atau bawaan XAMPP nya kosong, langsung ketik enter saja.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39023" y="2105025"/>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0300" y="3039445"/>
            <a:ext cx="4652270" cy="398458"/>
          </a:xfrm>
          <a:custGeom>
            <a:avLst/>
            <a:gdLst/>
            <a:ahLst/>
            <a:cxnLst/>
            <a:rect r="r" b="b" t="t" l="l"/>
            <a:pathLst>
              <a:path h="398458" w="4652270">
                <a:moveTo>
                  <a:pt x="0" y="0"/>
                </a:moveTo>
                <a:lnTo>
                  <a:pt x="4652270" y="0"/>
                </a:lnTo>
                <a:lnTo>
                  <a:pt x="4652270" y="398458"/>
                </a:lnTo>
                <a:lnTo>
                  <a:pt x="0" y="398458"/>
                </a:lnTo>
                <a:lnTo>
                  <a:pt x="0" y="0"/>
                </a:lnTo>
                <a:close/>
              </a:path>
            </a:pathLst>
          </a:custGeom>
          <a:blipFill>
            <a:blip r:embed="rId4"/>
            <a:stretch>
              <a:fillRect l="0" t="0" r="0" b="0"/>
            </a:stretch>
          </a:blipFill>
        </p:spPr>
      </p:sp>
      <p:sp>
        <p:nvSpPr>
          <p:cNvPr name="Freeform 4" id="4"/>
          <p:cNvSpPr/>
          <p:nvPr/>
        </p:nvSpPr>
        <p:spPr>
          <a:xfrm flipH="false" flipV="false" rot="0">
            <a:off x="1540300" y="4930281"/>
            <a:ext cx="7319270" cy="742271"/>
          </a:xfrm>
          <a:custGeom>
            <a:avLst/>
            <a:gdLst/>
            <a:ahLst/>
            <a:cxnLst/>
            <a:rect r="r" b="b" t="t" l="l"/>
            <a:pathLst>
              <a:path h="742271" w="7319270">
                <a:moveTo>
                  <a:pt x="0" y="0"/>
                </a:moveTo>
                <a:lnTo>
                  <a:pt x="7319270" y="0"/>
                </a:lnTo>
                <a:lnTo>
                  <a:pt x="7319270" y="742271"/>
                </a:lnTo>
                <a:lnTo>
                  <a:pt x="0" y="742271"/>
                </a:lnTo>
                <a:lnTo>
                  <a:pt x="0" y="0"/>
                </a:lnTo>
                <a:close/>
              </a:path>
            </a:pathLst>
          </a:custGeom>
          <a:blipFill>
            <a:blip r:embed="rId5"/>
            <a:stretch>
              <a:fillRect l="0" t="-17390" r="-2408" b="0"/>
            </a:stretch>
          </a:blipFill>
        </p:spPr>
      </p:sp>
      <p:sp>
        <p:nvSpPr>
          <p:cNvPr name="Freeform 5" id="5"/>
          <p:cNvSpPr/>
          <p:nvPr/>
        </p:nvSpPr>
        <p:spPr>
          <a:xfrm flipH="false" flipV="false" rot="0">
            <a:off x="1540300" y="6717255"/>
            <a:ext cx="7319270" cy="742271"/>
          </a:xfrm>
          <a:custGeom>
            <a:avLst/>
            <a:gdLst/>
            <a:ahLst/>
            <a:cxnLst/>
            <a:rect r="r" b="b" t="t" l="l"/>
            <a:pathLst>
              <a:path h="742271" w="7319270">
                <a:moveTo>
                  <a:pt x="0" y="0"/>
                </a:moveTo>
                <a:lnTo>
                  <a:pt x="7319270" y="0"/>
                </a:lnTo>
                <a:lnTo>
                  <a:pt x="7319270" y="742271"/>
                </a:lnTo>
                <a:lnTo>
                  <a:pt x="0" y="742271"/>
                </a:lnTo>
                <a:lnTo>
                  <a:pt x="0" y="0"/>
                </a:lnTo>
                <a:close/>
              </a:path>
            </a:pathLst>
          </a:custGeom>
          <a:blipFill>
            <a:blip r:embed="rId5"/>
            <a:stretch>
              <a:fillRect l="0" t="-17390" r="-2408" b="0"/>
            </a:stretch>
          </a:blipFill>
        </p:spPr>
      </p:sp>
      <p:sp>
        <p:nvSpPr>
          <p:cNvPr name="Freeform 6" id="6"/>
          <p:cNvSpPr/>
          <p:nvPr/>
        </p:nvSpPr>
        <p:spPr>
          <a:xfrm flipH="false" flipV="false" rot="0">
            <a:off x="1540300" y="8504229"/>
            <a:ext cx="6109632" cy="720955"/>
          </a:xfrm>
          <a:custGeom>
            <a:avLst/>
            <a:gdLst/>
            <a:ahLst/>
            <a:cxnLst/>
            <a:rect r="r" b="b" t="t" l="l"/>
            <a:pathLst>
              <a:path h="720955" w="6109632">
                <a:moveTo>
                  <a:pt x="0" y="0"/>
                </a:moveTo>
                <a:lnTo>
                  <a:pt x="6109632" y="0"/>
                </a:lnTo>
                <a:lnTo>
                  <a:pt x="6109632" y="720955"/>
                </a:lnTo>
                <a:lnTo>
                  <a:pt x="0" y="720955"/>
                </a:lnTo>
                <a:lnTo>
                  <a:pt x="0" y="0"/>
                </a:lnTo>
                <a:close/>
              </a:path>
            </a:pathLst>
          </a:custGeom>
          <a:blipFill>
            <a:blip r:embed="rId6"/>
            <a:stretch>
              <a:fillRect l="0" t="0" r="0" b="0"/>
            </a:stretch>
          </a:blipFill>
        </p:spPr>
      </p:sp>
      <p:sp>
        <p:nvSpPr>
          <p:cNvPr name="Freeform 7" id="7"/>
          <p:cNvSpPr/>
          <p:nvPr/>
        </p:nvSpPr>
        <p:spPr>
          <a:xfrm flipH="false" flipV="false" rot="0">
            <a:off x="8386757" y="8672718"/>
            <a:ext cx="3750471" cy="576258"/>
          </a:xfrm>
          <a:custGeom>
            <a:avLst/>
            <a:gdLst/>
            <a:ahLst/>
            <a:cxnLst/>
            <a:rect r="r" b="b" t="t" l="l"/>
            <a:pathLst>
              <a:path h="576258" w="3750471">
                <a:moveTo>
                  <a:pt x="0" y="0"/>
                </a:moveTo>
                <a:lnTo>
                  <a:pt x="3750471" y="0"/>
                </a:lnTo>
                <a:lnTo>
                  <a:pt x="3750471" y="576258"/>
                </a:lnTo>
                <a:lnTo>
                  <a:pt x="0" y="576258"/>
                </a:lnTo>
                <a:lnTo>
                  <a:pt x="0" y="0"/>
                </a:lnTo>
                <a:close/>
              </a:path>
            </a:pathLst>
          </a:custGeom>
          <a:blipFill>
            <a:blip r:embed="rId7"/>
            <a:stretch>
              <a:fillRect l="0" t="-33367" r="0" b="0"/>
            </a:stretch>
          </a:blipFill>
        </p:spPr>
      </p:sp>
      <p:sp>
        <p:nvSpPr>
          <p:cNvPr name="Freeform 8" id="8"/>
          <p:cNvSpPr/>
          <p:nvPr/>
        </p:nvSpPr>
        <p:spPr>
          <a:xfrm flipH="false" flipV="false" rot="0">
            <a:off x="12870653" y="8643358"/>
            <a:ext cx="4121884" cy="634978"/>
          </a:xfrm>
          <a:custGeom>
            <a:avLst/>
            <a:gdLst/>
            <a:ahLst/>
            <a:cxnLst/>
            <a:rect r="r" b="b" t="t" l="l"/>
            <a:pathLst>
              <a:path h="634978" w="4121884">
                <a:moveTo>
                  <a:pt x="0" y="0"/>
                </a:moveTo>
                <a:lnTo>
                  <a:pt x="4121884" y="0"/>
                </a:lnTo>
                <a:lnTo>
                  <a:pt x="4121884" y="634978"/>
                </a:lnTo>
                <a:lnTo>
                  <a:pt x="0" y="634978"/>
                </a:lnTo>
                <a:lnTo>
                  <a:pt x="0" y="0"/>
                </a:lnTo>
                <a:close/>
              </a:path>
            </a:pathLst>
          </a:custGeom>
          <a:blipFill>
            <a:blip r:embed="rId8"/>
            <a:stretch>
              <a:fillRect l="0" t="-8490" r="0" b="0"/>
            </a:stretch>
          </a:blipFill>
        </p:spPr>
      </p:sp>
      <p:sp>
        <p:nvSpPr>
          <p:cNvPr name="Freeform 9" id="9"/>
          <p:cNvSpPr/>
          <p:nvPr/>
        </p:nvSpPr>
        <p:spPr>
          <a:xfrm flipH="false" flipV="false" rot="0">
            <a:off x="7611832" y="8068283"/>
            <a:ext cx="955645" cy="341643"/>
          </a:xfrm>
          <a:custGeom>
            <a:avLst/>
            <a:gdLst/>
            <a:ahLst/>
            <a:cxnLst/>
            <a:rect r="r" b="b" t="t" l="l"/>
            <a:pathLst>
              <a:path h="341643" w="955645">
                <a:moveTo>
                  <a:pt x="0" y="0"/>
                </a:moveTo>
                <a:lnTo>
                  <a:pt x="955645" y="0"/>
                </a:lnTo>
                <a:lnTo>
                  <a:pt x="955645" y="341643"/>
                </a:lnTo>
                <a:lnTo>
                  <a:pt x="0" y="3416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866435" y="565466"/>
            <a:ext cx="10555131" cy="993142"/>
          </a:xfrm>
          <a:prstGeom prst="rect">
            <a:avLst/>
          </a:prstGeom>
        </p:spPr>
        <p:txBody>
          <a:bodyPr anchor="t" rtlCol="false" tIns="0" lIns="0" bIns="0" rIns="0">
            <a:spAutoFit/>
          </a:bodyPr>
          <a:lstStyle/>
          <a:p>
            <a:pPr algn="l" marL="0" indent="0" lvl="0">
              <a:lnSpc>
                <a:spcPts val="7630"/>
              </a:lnSpc>
            </a:pPr>
            <a:r>
              <a:rPr lang="en-US" b="true" sz="7000" spc="-294">
                <a:solidFill>
                  <a:srgbClr val="3139A8"/>
                </a:solidFill>
                <a:latin typeface="Be Vietnam Ultra-Bold"/>
                <a:ea typeface="Be Vietnam Ultra-Bold"/>
                <a:cs typeface="Be Vietnam Ultra-Bold"/>
                <a:sym typeface="Be Vietnam Ultra-Bold"/>
              </a:rPr>
              <a:t>PERINTAH DASAR MYSQL</a:t>
            </a:r>
          </a:p>
        </p:txBody>
      </p:sp>
      <p:sp>
        <p:nvSpPr>
          <p:cNvPr name="TextBox 11" id="11"/>
          <p:cNvSpPr txBox="true"/>
          <p:nvPr/>
        </p:nvSpPr>
        <p:spPr>
          <a:xfrm rot="0">
            <a:off x="1028700" y="2439199"/>
            <a:ext cx="8618794" cy="425578"/>
          </a:xfrm>
          <a:prstGeom prst="rect">
            <a:avLst/>
          </a:prstGeom>
        </p:spPr>
        <p:txBody>
          <a:bodyPr anchor="t" rtlCol="false" tIns="0" lIns="0" bIns="0" rIns="0">
            <a:spAutoFit/>
          </a:bodyPr>
          <a:lstStyle/>
          <a:p>
            <a:pPr algn="l" marL="474978" indent="-237489" lvl="1">
              <a:lnSpc>
                <a:spcPts val="3563"/>
              </a:lnSpc>
              <a:buFont typeface="Arial"/>
              <a:buChar char="•"/>
            </a:pPr>
            <a:r>
              <a:rPr lang="en-US" b="true" sz="2199">
                <a:solidFill>
                  <a:srgbClr val="3139A8"/>
                </a:solidFill>
                <a:latin typeface="Quicksand 1 Bold"/>
                <a:ea typeface="Quicksand 1 Bold"/>
                <a:cs typeface="Quicksand 1 Bold"/>
                <a:sym typeface="Quicksand 1 Bold"/>
              </a:rPr>
              <a:t>Untuk keluar dari MySQL gunakan perintah : </a:t>
            </a:r>
          </a:p>
        </p:txBody>
      </p:sp>
      <p:sp>
        <p:nvSpPr>
          <p:cNvPr name="TextBox 12" id="12"/>
          <p:cNvSpPr txBox="true"/>
          <p:nvPr/>
        </p:nvSpPr>
        <p:spPr>
          <a:xfrm rot="0">
            <a:off x="1028700" y="3437903"/>
            <a:ext cx="9147568" cy="1320928"/>
          </a:xfrm>
          <a:prstGeom prst="rect">
            <a:avLst/>
          </a:prstGeom>
        </p:spPr>
        <p:txBody>
          <a:bodyPr anchor="t" rtlCol="false" tIns="0" lIns="0" bIns="0" rIns="0">
            <a:spAutoFit/>
          </a:bodyPr>
          <a:lstStyle/>
          <a:p>
            <a:pPr algn="l" marL="474978" indent="-237489" lvl="1">
              <a:lnSpc>
                <a:spcPts val="3563"/>
              </a:lnSpc>
              <a:buFont typeface="Arial"/>
              <a:buChar char="•"/>
            </a:pPr>
            <a:r>
              <a:rPr lang="en-US" b="true" sz="2199">
                <a:solidFill>
                  <a:srgbClr val="3139A8"/>
                </a:solidFill>
                <a:latin typeface="Quicksand 1 Bold"/>
                <a:ea typeface="Quicksand 1 Bold"/>
                <a:cs typeface="Quicksand 1 Bold"/>
                <a:sym typeface="Quicksand 1 Bold"/>
              </a:rPr>
              <a:t>Untuk mengecek MySQL berjalan atau tidak, pastikan keluar dari MySQL dulu kemudian gunakan perintah dibawah. Tekan enter jika passwordnya kosong :</a:t>
            </a:r>
          </a:p>
        </p:txBody>
      </p:sp>
      <p:sp>
        <p:nvSpPr>
          <p:cNvPr name="TextBox 13" id="13"/>
          <p:cNvSpPr txBox="true"/>
          <p:nvPr/>
        </p:nvSpPr>
        <p:spPr>
          <a:xfrm rot="0">
            <a:off x="1028700" y="5672552"/>
            <a:ext cx="10701841" cy="873253"/>
          </a:xfrm>
          <a:prstGeom prst="rect">
            <a:avLst/>
          </a:prstGeom>
        </p:spPr>
        <p:txBody>
          <a:bodyPr anchor="t" rtlCol="false" tIns="0" lIns="0" bIns="0" rIns="0">
            <a:spAutoFit/>
          </a:bodyPr>
          <a:lstStyle/>
          <a:p>
            <a:pPr algn="l" marL="474978" indent="-237489" lvl="1">
              <a:lnSpc>
                <a:spcPts val="3563"/>
              </a:lnSpc>
              <a:buFont typeface="Arial"/>
              <a:buChar char="•"/>
            </a:pPr>
            <a:r>
              <a:rPr lang="en-US" b="true" sz="2199">
                <a:solidFill>
                  <a:srgbClr val="3139A8"/>
                </a:solidFill>
                <a:latin typeface="Quicksand 1 Bold"/>
                <a:ea typeface="Quicksand 1 Bold"/>
                <a:cs typeface="Quicksand 1 Bold"/>
                <a:sym typeface="Quicksand 1 Bold"/>
              </a:rPr>
              <a:t>Kita bisa mengecek versi MySQL yang digunakan menggunakan perintah dibawah, Pastikan sudah keluar dari MySQL sebelum mengecek versinya. </a:t>
            </a:r>
          </a:p>
        </p:txBody>
      </p:sp>
      <p:sp>
        <p:nvSpPr>
          <p:cNvPr name="TextBox 14" id="14"/>
          <p:cNvSpPr txBox="true"/>
          <p:nvPr/>
        </p:nvSpPr>
        <p:spPr>
          <a:xfrm rot="0">
            <a:off x="1028700" y="7459526"/>
            <a:ext cx="8330372" cy="873253"/>
          </a:xfrm>
          <a:prstGeom prst="rect">
            <a:avLst/>
          </a:prstGeom>
        </p:spPr>
        <p:txBody>
          <a:bodyPr anchor="t" rtlCol="false" tIns="0" lIns="0" bIns="0" rIns="0">
            <a:spAutoFit/>
          </a:bodyPr>
          <a:lstStyle/>
          <a:p>
            <a:pPr algn="l" marL="474978" indent="-237489" lvl="1">
              <a:lnSpc>
                <a:spcPts val="3563"/>
              </a:lnSpc>
              <a:buFont typeface="Arial"/>
              <a:buChar char="•"/>
            </a:pPr>
            <a:r>
              <a:rPr lang="en-US" b="true" sz="2199">
                <a:solidFill>
                  <a:srgbClr val="3139A8"/>
                </a:solidFill>
                <a:latin typeface="Quicksand 1 Bold"/>
                <a:ea typeface="Quicksand 1 Bold"/>
                <a:cs typeface="Quicksand 1 Bold"/>
                <a:sym typeface="Quicksand 1 Bold"/>
              </a:rPr>
              <a:t>Untuk melihat bantuan MySQL, anda harus masuk dulu ke MySQL dengan perintah :</a:t>
            </a:r>
          </a:p>
        </p:txBody>
      </p:sp>
      <p:sp>
        <p:nvSpPr>
          <p:cNvPr name="Freeform 15" id="15"/>
          <p:cNvSpPr/>
          <p:nvPr/>
        </p:nvSpPr>
        <p:spPr>
          <a:xfrm flipH="false" flipV="false" rot="0">
            <a:off x="11866232" y="8162586"/>
            <a:ext cx="955645" cy="341643"/>
          </a:xfrm>
          <a:custGeom>
            <a:avLst/>
            <a:gdLst/>
            <a:ahLst/>
            <a:cxnLst/>
            <a:rect r="r" b="b" t="t" l="l"/>
            <a:pathLst>
              <a:path h="341643" w="955645">
                <a:moveTo>
                  <a:pt x="0" y="0"/>
                </a:moveTo>
                <a:lnTo>
                  <a:pt x="955645" y="0"/>
                </a:lnTo>
                <a:lnTo>
                  <a:pt x="955645" y="341643"/>
                </a:lnTo>
                <a:lnTo>
                  <a:pt x="0" y="3416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392448" y="3130330"/>
            <a:ext cx="21072896" cy="4197790"/>
          </a:xfrm>
          <a:prstGeom prst="rect">
            <a:avLst/>
          </a:prstGeom>
        </p:spPr>
        <p:txBody>
          <a:bodyPr anchor="t" rtlCol="false" tIns="0" lIns="0" bIns="0" rIns="0">
            <a:spAutoFit/>
          </a:bodyPr>
          <a:lstStyle/>
          <a:p>
            <a:pPr algn="ctr">
              <a:lnSpc>
                <a:spcPts val="17398"/>
              </a:lnSpc>
            </a:pPr>
            <a:r>
              <a:rPr lang="en-US" b="true" sz="15962" spc="-670">
                <a:solidFill>
                  <a:srgbClr val="3139A8"/>
                </a:solidFill>
                <a:latin typeface="Be Vietnam Ultra-Bold"/>
                <a:ea typeface="Be Vietnam Ultra-Bold"/>
                <a:cs typeface="Be Vietnam Ultra-Bold"/>
                <a:sym typeface="Be Vietnam Ultra-Bold"/>
              </a:rPr>
              <a:t>DDL </a:t>
            </a:r>
          </a:p>
          <a:p>
            <a:pPr algn="ctr">
              <a:lnSpc>
                <a:spcPts val="9988"/>
              </a:lnSpc>
            </a:pPr>
            <a:r>
              <a:rPr lang="en-US" b="true" sz="9163" i="true" spc="-384">
                <a:solidFill>
                  <a:srgbClr val="3139A8"/>
                </a:solidFill>
                <a:latin typeface="Be Vietnam Ultra-Bold Italics"/>
                <a:ea typeface="Be Vietnam Ultra-Bold Italics"/>
                <a:cs typeface="Be Vietnam Ultra-Bold Italics"/>
                <a:sym typeface="Be Vietnam Ultra-Bold Italics"/>
              </a:rPr>
              <a:t>(DATA DEFINITION LANGUAGE)</a:t>
            </a:r>
          </a:p>
          <a:p>
            <a:pPr algn="ctr" marL="0" indent="0" lvl="0">
              <a:lnSpc>
                <a:spcPts val="5956"/>
              </a:lnSpc>
            </a:pPr>
            <a:r>
              <a:rPr lang="en-US" b="true" sz="5464" spc="-229">
                <a:solidFill>
                  <a:srgbClr val="3139A8"/>
                </a:solidFill>
                <a:latin typeface="Be Vietnam Ultra-Bold"/>
                <a:ea typeface="Be Vietnam Ultra-Bold"/>
                <a:cs typeface="Be Vietnam Ultra-Bold"/>
                <a:sym typeface="Be Vietnam Ultra-Bold"/>
              </a:rPr>
              <a:t>DATABASES, TABLES, INDEXS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9144000" y="-633455"/>
            <a:ext cx="10390744" cy="11553911"/>
            <a:chOff x="0" y="0"/>
            <a:chExt cx="2627686" cy="2921836"/>
          </a:xfrm>
        </p:grpSpPr>
        <p:sp>
          <p:nvSpPr>
            <p:cNvPr name="Freeform 3" id="3"/>
            <p:cNvSpPr/>
            <p:nvPr/>
          </p:nvSpPr>
          <p:spPr>
            <a:xfrm flipH="false" flipV="false" rot="0">
              <a:off x="0" y="0"/>
              <a:ext cx="2627686" cy="2921836"/>
            </a:xfrm>
            <a:custGeom>
              <a:avLst/>
              <a:gdLst/>
              <a:ahLst/>
              <a:cxnLst/>
              <a:rect r="r" b="b" t="t" l="l"/>
              <a:pathLst>
                <a:path h="2921836" w="2627686">
                  <a:moveTo>
                    <a:pt x="0" y="0"/>
                  </a:moveTo>
                  <a:lnTo>
                    <a:pt x="2627686" y="0"/>
                  </a:lnTo>
                  <a:lnTo>
                    <a:pt x="2627686" y="2921836"/>
                  </a:lnTo>
                  <a:lnTo>
                    <a:pt x="0" y="2921836"/>
                  </a:lnTo>
                  <a:close/>
                </a:path>
              </a:pathLst>
            </a:custGeom>
            <a:solidFill>
              <a:srgbClr val="F1EBE5"/>
            </a:solidFill>
          </p:spPr>
        </p:sp>
        <p:sp>
          <p:nvSpPr>
            <p:cNvPr name="TextBox 4" id="4"/>
            <p:cNvSpPr txBox="true"/>
            <p:nvPr/>
          </p:nvSpPr>
          <p:spPr>
            <a:xfrm>
              <a:off x="0" y="19050"/>
              <a:ext cx="2627686"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821728" y="2687671"/>
            <a:ext cx="5904343" cy="6857542"/>
          </a:xfrm>
          <a:custGeom>
            <a:avLst/>
            <a:gdLst/>
            <a:ahLst/>
            <a:cxnLst/>
            <a:rect r="r" b="b" t="t" l="l"/>
            <a:pathLst>
              <a:path h="6857542" w="5904343">
                <a:moveTo>
                  <a:pt x="0" y="0"/>
                </a:moveTo>
                <a:lnTo>
                  <a:pt x="5904344" y="0"/>
                </a:lnTo>
                <a:lnTo>
                  <a:pt x="5904344" y="6857542"/>
                </a:lnTo>
                <a:lnTo>
                  <a:pt x="0" y="6857542"/>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50085" y="1076325"/>
            <a:ext cx="11016861" cy="1368182"/>
          </a:xfrm>
          <a:prstGeom prst="rect">
            <a:avLst/>
          </a:prstGeom>
        </p:spPr>
        <p:txBody>
          <a:bodyPr anchor="t" rtlCol="false" tIns="0" lIns="0" bIns="0" rIns="0">
            <a:spAutoFit/>
          </a:bodyPr>
          <a:lstStyle/>
          <a:p>
            <a:pPr algn="ctr" marL="0" indent="0" lvl="0">
              <a:lnSpc>
                <a:spcPts val="10628"/>
              </a:lnSpc>
            </a:pPr>
            <a:r>
              <a:rPr lang="en-US" b="true" sz="9323" spc="-391">
                <a:solidFill>
                  <a:srgbClr val="F1EBE5"/>
                </a:solidFill>
                <a:latin typeface="Be Vietnam Ultra-Bold"/>
                <a:ea typeface="Be Vietnam Ultra-Bold"/>
                <a:cs typeface="Be Vietnam Ultra-Bold"/>
                <a:sym typeface="Be Vietnam Ultra-Bold"/>
              </a:rPr>
              <a:t>DATABASES</a:t>
            </a:r>
          </a:p>
        </p:txBody>
      </p:sp>
      <p:sp>
        <p:nvSpPr>
          <p:cNvPr name="TextBox 7" id="7"/>
          <p:cNvSpPr txBox="true"/>
          <p:nvPr/>
        </p:nvSpPr>
        <p:spPr>
          <a:xfrm rot="0">
            <a:off x="8534235" y="1196049"/>
            <a:ext cx="10479329" cy="1271196"/>
          </a:xfrm>
          <a:prstGeom prst="rect">
            <a:avLst/>
          </a:prstGeom>
        </p:spPr>
        <p:txBody>
          <a:bodyPr anchor="t" rtlCol="false" tIns="0" lIns="0" bIns="0" rIns="0">
            <a:spAutoFit/>
          </a:bodyPr>
          <a:lstStyle/>
          <a:p>
            <a:pPr algn="ctr" marL="0" indent="0" lvl="0">
              <a:lnSpc>
                <a:spcPts val="9972"/>
              </a:lnSpc>
            </a:pPr>
            <a:r>
              <a:rPr lang="en-US" b="true" sz="8747" spc="-367">
                <a:solidFill>
                  <a:srgbClr val="06C892"/>
                </a:solidFill>
                <a:latin typeface="Be Vietnam Ultra-Bold"/>
                <a:ea typeface="Be Vietnam Ultra-Bold"/>
                <a:cs typeface="Be Vietnam Ultra-Bold"/>
                <a:sym typeface="Be Vietnam Ultra-Bold"/>
              </a:rPr>
              <a:t>TABLES</a:t>
            </a:r>
          </a:p>
        </p:txBody>
      </p:sp>
      <p:sp>
        <p:nvSpPr>
          <p:cNvPr name="TextBox 8" id="8"/>
          <p:cNvSpPr txBox="true"/>
          <p:nvPr/>
        </p:nvSpPr>
        <p:spPr>
          <a:xfrm rot="0">
            <a:off x="385337" y="3091208"/>
            <a:ext cx="8980335" cy="448959"/>
          </a:xfrm>
          <a:prstGeom prst="rect">
            <a:avLst/>
          </a:prstGeom>
        </p:spPr>
        <p:txBody>
          <a:bodyPr anchor="t" rtlCol="false" tIns="0" lIns="0" bIns="0" rIns="0">
            <a:spAutoFit/>
          </a:bodyPr>
          <a:lstStyle/>
          <a:p>
            <a:pPr algn="l" marL="494902"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Menampilkan Database</a:t>
            </a:r>
          </a:p>
        </p:txBody>
      </p:sp>
      <p:sp>
        <p:nvSpPr>
          <p:cNvPr name="TextBox 9" id="9"/>
          <p:cNvSpPr txBox="true"/>
          <p:nvPr/>
        </p:nvSpPr>
        <p:spPr>
          <a:xfrm rot="0">
            <a:off x="1117516" y="3473492"/>
            <a:ext cx="3748944" cy="573283"/>
          </a:xfrm>
          <a:prstGeom prst="rect">
            <a:avLst/>
          </a:prstGeom>
        </p:spPr>
        <p:txBody>
          <a:bodyPr anchor="t" rtlCol="false" tIns="0" lIns="0" bIns="0" rIns="0">
            <a:spAutoFit/>
          </a:bodyPr>
          <a:lstStyle/>
          <a:p>
            <a:pPr algn="l">
              <a:lnSpc>
                <a:spcPts val="4335"/>
              </a:lnSpc>
            </a:pPr>
            <a:r>
              <a:rPr lang="en-US" sz="2676" b="true">
                <a:solidFill>
                  <a:srgbClr val="000000"/>
                </a:solidFill>
                <a:latin typeface="Consolas Bold"/>
                <a:ea typeface="Consolas Bold"/>
                <a:cs typeface="Consolas Bold"/>
                <a:sym typeface="Consolas Bold"/>
              </a:rPr>
              <a:t>&gt; SHOW DATABASES;</a:t>
            </a:r>
          </a:p>
        </p:txBody>
      </p:sp>
      <p:sp>
        <p:nvSpPr>
          <p:cNvPr name="TextBox 10" id="10"/>
          <p:cNvSpPr txBox="true"/>
          <p:nvPr/>
        </p:nvSpPr>
        <p:spPr>
          <a:xfrm rot="0">
            <a:off x="3890445" y="2190887"/>
            <a:ext cx="4985932" cy="621706"/>
          </a:xfrm>
          <a:prstGeom prst="rect">
            <a:avLst/>
          </a:prstGeom>
        </p:spPr>
        <p:txBody>
          <a:bodyPr anchor="t" rtlCol="false" tIns="0" lIns="0" bIns="0" rIns="0">
            <a:spAutoFit/>
          </a:bodyPr>
          <a:lstStyle/>
          <a:p>
            <a:pPr algn="ctr" marL="0" indent="0" lvl="0">
              <a:lnSpc>
                <a:spcPts val="4810"/>
              </a:lnSpc>
            </a:pPr>
            <a:r>
              <a:rPr lang="en-US" b="true" sz="4219" spc="-177">
                <a:solidFill>
                  <a:srgbClr val="090147"/>
                </a:solidFill>
                <a:latin typeface="Be Vietnam Ultra-Bold"/>
                <a:ea typeface="Be Vietnam Ultra-Bold"/>
                <a:cs typeface="Be Vietnam Ultra-Bold"/>
                <a:sym typeface="Be Vietnam Ultra-Bold"/>
              </a:rPr>
              <a:t>COMMAND</a:t>
            </a:r>
          </a:p>
        </p:txBody>
      </p:sp>
      <p:sp>
        <p:nvSpPr>
          <p:cNvPr name="TextBox 11" id="11"/>
          <p:cNvSpPr txBox="true"/>
          <p:nvPr/>
        </p:nvSpPr>
        <p:spPr>
          <a:xfrm rot="0">
            <a:off x="12263405" y="2230469"/>
            <a:ext cx="4677927" cy="582123"/>
          </a:xfrm>
          <a:prstGeom prst="rect">
            <a:avLst/>
          </a:prstGeom>
        </p:spPr>
        <p:txBody>
          <a:bodyPr anchor="t" rtlCol="false" tIns="0" lIns="0" bIns="0" rIns="0">
            <a:spAutoFit/>
          </a:bodyPr>
          <a:lstStyle/>
          <a:p>
            <a:pPr algn="ctr" marL="0" indent="0" lvl="0">
              <a:lnSpc>
                <a:spcPts val="4513"/>
              </a:lnSpc>
            </a:pPr>
            <a:r>
              <a:rPr lang="en-US" b="true" sz="3958" spc="-166">
                <a:solidFill>
                  <a:srgbClr val="090147"/>
                </a:solidFill>
                <a:latin typeface="Be Vietnam Ultra-Bold"/>
                <a:ea typeface="Be Vietnam Ultra-Bold"/>
                <a:cs typeface="Be Vietnam Ultra-Bold"/>
                <a:sym typeface="Be Vietnam Ultra-Bold"/>
              </a:rPr>
              <a:t>COMMAND</a:t>
            </a:r>
          </a:p>
        </p:txBody>
      </p:sp>
      <p:sp>
        <p:nvSpPr>
          <p:cNvPr name="TextBox 12" id="12"/>
          <p:cNvSpPr txBox="true"/>
          <p:nvPr/>
        </p:nvSpPr>
        <p:spPr>
          <a:xfrm rot="0">
            <a:off x="385337" y="4180125"/>
            <a:ext cx="8980335" cy="448959"/>
          </a:xfrm>
          <a:prstGeom prst="rect">
            <a:avLst/>
          </a:prstGeom>
        </p:spPr>
        <p:txBody>
          <a:bodyPr anchor="t" rtlCol="false" tIns="0" lIns="0" bIns="0" rIns="0">
            <a:spAutoFit/>
          </a:bodyPr>
          <a:lstStyle/>
          <a:p>
            <a:pPr algn="l" marL="494902"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Membuat Database</a:t>
            </a:r>
          </a:p>
        </p:txBody>
      </p:sp>
      <p:sp>
        <p:nvSpPr>
          <p:cNvPr name="TextBox 13" id="13"/>
          <p:cNvSpPr txBox="true"/>
          <p:nvPr/>
        </p:nvSpPr>
        <p:spPr>
          <a:xfrm rot="0">
            <a:off x="1117516" y="4562409"/>
            <a:ext cx="6481660" cy="573283"/>
          </a:xfrm>
          <a:prstGeom prst="rect">
            <a:avLst/>
          </a:prstGeom>
        </p:spPr>
        <p:txBody>
          <a:bodyPr anchor="t" rtlCol="false" tIns="0" lIns="0" bIns="0" rIns="0">
            <a:spAutoFit/>
          </a:bodyPr>
          <a:lstStyle/>
          <a:p>
            <a:pPr algn="l">
              <a:lnSpc>
                <a:spcPts val="4335"/>
              </a:lnSpc>
            </a:pPr>
            <a:r>
              <a:rPr lang="en-US" sz="2676" b="true">
                <a:solidFill>
                  <a:srgbClr val="000000"/>
                </a:solidFill>
                <a:latin typeface="Consolas Bold"/>
                <a:ea typeface="Consolas Bold"/>
                <a:cs typeface="Consolas Bold"/>
                <a:sym typeface="Consolas Bold"/>
              </a:rPr>
              <a:t>&gt; CREATE DATABASE nama_database; </a:t>
            </a:r>
          </a:p>
        </p:txBody>
      </p:sp>
      <p:sp>
        <p:nvSpPr>
          <p:cNvPr name="TextBox 14" id="14"/>
          <p:cNvSpPr txBox="true"/>
          <p:nvPr/>
        </p:nvSpPr>
        <p:spPr>
          <a:xfrm rot="0">
            <a:off x="385337" y="5269042"/>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Menghapus Database</a:t>
            </a:r>
          </a:p>
        </p:txBody>
      </p:sp>
      <p:sp>
        <p:nvSpPr>
          <p:cNvPr name="TextBox 15" id="15"/>
          <p:cNvSpPr txBox="true"/>
          <p:nvPr/>
        </p:nvSpPr>
        <p:spPr>
          <a:xfrm rot="0">
            <a:off x="1117516" y="5651326"/>
            <a:ext cx="6481660" cy="573283"/>
          </a:xfrm>
          <a:prstGeom prst="rect">
            <a:avLst/>
          </a:prstGeom>
        </p:spPr>
        <p:txBody>
          <a:bodyPr anchor="t" rtlCol="false" tIns="0" lIns="0" bIns="0" rIns="0">
            <a:spAutoFit/>
          </a:bodyPr>
          <a:lstStyle/>
          <a:p>
            <a:pPr algn="l">
              <a:lnSpc>
                <a:spcPts val="4335"/>
              </a:lnSpc>
            </a:pPr>
            <a:r>
              <a:rPr lang="en-US" sz="2676" b="true">
                <a:solidFill>
                  <a:srgbClr val="000000"/>
                </a:solidFill>
                <a:latin typeface="Consolas Bold"/>
                <a:ea typeface="Consolas Bold"/>
                <a:cs typeface="Consolas Bold"/>
                <a:sym typeface="Consolas Bold"/>
              </a:rPr>
              <a:t>&gt; DROP DATABASE nama_database;</a:t>
            </a:r>
          </a:p>
        </p:txBody>
      </p:sp>
      <p:sp>
        <p:nvSpPr>
          <p:cNvPr name="TextBox 16" id="16"/>
          <p:cNvSpPr txBox="true"/>
          <p:nvPr/>
        </p:nvSpPr>
        <p:spPr>
          <a:xfrm rot="0">
            <a:off x="6612011" y="265210"/>
            <a:ext cx="4977445" cy="611090"/>
          </a:xfrm>
          <a:prstGeom prst="rect">
            <a:avLst/>
          </a:prstGeom>
        </p:spPr>
        <p:txBody>
          <a:bodyPr anchor="t" rtlCol="false" tIns="0" lIns="0" bIns="0" rIns="0">
            <a:spAutoFit/>
          </a:bodyPr>
          <a:lstStyle/>
          <a:p>
            <a:pPr algn="ctr" marL="0" indent="0" lvl="0">
              <a:lnSpc>
                <a:spcPts val="4802"/>
              </a:lnSpc>
            </a:pPr>
            <a:r>
              <a:rPr lang="en-US" b="true" sz="4212" spc="-176">
                <a:solidFill>
                  <a:srgbClr val="090147"/>
                </a:solidFill>
                <a:latin typeface="Be Vietnam Ultra-Bold"/>
                <a:ea typeface="Be Vietnam Ultra-Bold"/>
                <a:cs typeface="Be Vietnam Ultra-Bold"/>
                <a:sym typeface="Be Vietnam Ultra-Bold"/>
              </a:rPr>
              <a:t>DDL</a:t>
            </a:r>
          </a:p>
        </p:txBody>
      </p:sp>
      <p:sp>
        <p:nvSpPr>
          <p:cNvPr name="TextBox 17" id="17"/>
          <p:cNvSpPr txBox="true"/>
          <p:nvPr/>
        </p:nvSpPr>
        <p:spPr>
          <a:xfrm rot="0">
            <a:off x="385337" y="6357959"/>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Mengaktifkan Database</a:t>
            </a:r>
          </a:p>
        </p:txBody>
      </p:sp>
      <p:sp>
        <p:nvSpPr>
          <p:cNvPr name="TextBox 18" id="18"/>
          <p:cNvSpPr txBox="true"/>
          <p:nvPr/>
        </p:nvSpPr>
        <p:spPr>
          <a:xfrm rot="0">
            <a:off x="1117516" y="6740243"/>
            <a:ext cx="6481660" cy="573283"/>
          </a:xfrm>
          <a:prstGeom prst="rect">
            <a:avLst/>
          </a:prstGeom>
        </p:spPr>
        <p:txBody>
          <a:bodyPr anchor="t" rtlCol="false" tIns="0" lIns="0" bIns="0" rIns="0">
            <a:spAutoFit/>
          </a:bodyPr>
          <a:lstStyle/>
          <a:p>
            <a:pPr algn="l">
              <a:lnSpc>
                <a:spcPts val="4335"/>
              </a:lnSpc>
            </a:pPr>
            <a:r>
              <a:rPr lang="en-US" sz="2676" b="true">
                <a:solidFill>
                  <a:srgbClr val="000000"/>
                </a:solidFill>
                <a:latin typeface="Consolas Bold"/>
                <a:ea typeface="Consolas Bold"/>
                <a:cs typeface="Consolas Bold"/>
                <a:sym typeface="Consolas Bold"/>
              </a:rPr>
              <a:t>&gt; USE nama_database; </a:t>
            </a:r>
          </a:p>
        </p:txBody>
      </p:sp>
      <p:sp>
        <p:nvSpPr>
          <p:cNvPr name="TextBox 19" id="19"/>
          <p:cNvSpPr txBox="true"/>
          <p:nvPr/>
        </p:nvSpPr>
        <p:spPr>
          <a:xfrm rot="0">
            <a:off x="9709394" y="3259108"/>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Membuat Tabel</a:t>
            </a:r>
          </a:p>
        </p:txBody>
      </p:sp>
      <p:sp>
        <p:nvSpPr>
          <p:cNvPr name="TextBox 20" id="20"/>
          <p:cNvSpPr txBox="true"/>
          <p:nvPr/>
        </p:nvSpPr>
        <p:spPr>
          <a:xfrm rot="0">
            <a:off x="10158882" y="3886181"/>
            <a:ext cx="8686671" cy="730916"/>
          </a:xfrm>
          <a:prstGeom prst="rect">
            <a:avLst/>
          </a:prstGeom>
        </p:spPr>
        <p:txBody>
          <a:bodyPr anchor="t" rtlCol="false" tIns="0" lIns="0" bIns="0" rIns="0">
            <a:spAutoFit/>
          </a:bodyPr>
          <a:lstStyle/>
          <a:p>
            <a:pPr algn="l">
              <a:lnSpc>
                <a:spcPts val="2231"/>
              </a:lnSpc>
            </a:pPr>
            <a:r>
              <a:rPr lang="en-US" sz="2425" b="true">
                <a:solidFill>
                  <a:srgbClr val="000000"/>
                </a:solidFill>
                <a:latin typeface="Consolas Bold"/>
                <a:ea typeface="Consolas Bold"/>
                <a:cs typeface="Consolas Bold"/>
                <a:sym typeface="Consolas Bold"/>
              </a:rPr>
              <a:t>&gt; CREATE TABLE nama_tabel </a:t>
            </a:r>
          </a:p>
          <a:p>
            <a:pPr algn="l">
              <a:lnSpc>
                <a:spcPts val="3928"/>
              </a:lnSpc>
            </a:pPr>
            <a:r>
              <a:rPr lang="en-US" b="true" sz="2425">
                <a:solidFill>
                  <a:srgbClr val="000000"/>
                </a:solidFill>
                <a:latin typeface="Consolas Bold"/>
                <a:ea typeface="Consolas Bold"/>
                <a:cs typeface="Consolas Bold"/>
                <a:sym typeface="Consolas Bold"/>
              </a:rPr>
              <a:t>-&gt;</a:t>
            </a:r>
            <a:r>
              <a:rPr lang="en-US" b="true" sz="2425">
                <a:solidFill>
                  <a:srgbClr val="000000"/>
                </a:solidFill>
                <a:latin typeface="Consolas Bold"/>
                <a:ea typeface="Consolas Bold"/>
                <a:cs typeface="Consolas Bold"/>
                <a:sym typeface="Consolas Bold"/>
              </a:rPr>
              <a:t>(nama_kolom TIPE_DATA); </a:t>
            </a:r>
          </a:p>
        </p:txBody>
      </p:sp>
      <p:sp>
        <p:nvSpPr>
          <p:cNvPr name="TextBox 21" id="21"/>
          <p:cNvSpPr txBox="true"/>
          <p:nvPr/>
        </p:nvSpPr>
        <p:spPr>
          <a:xfrm rot="0">
            <a:off x="9709394" y="4767978"/>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Menampilkan Tabel</a:t>
            </a:r>
          </a:p>
        </p:txBody>
      </p:sp>
      <p:sp>
        <p:nvSpPr>
          <p:cNvPr name="TextBox 22" id="22"/>
          <p:cNvSpPr txBox="true"/>
          <p:nvPr/>
        </p:nvSpPr>
        <p:spPr>
          <a:xfrm rot="0">
            <a:off x="10158882" y="5395051"/>
            <a:ext cx="8686671" cy="343410"/>
          </a:xfrm>
          <a:prstGeom prst="rect">
            <a:avLst/>
          </a:prstGeom>
        </p:spPr>
        <p:txBody>
          <a:bodyPr anchor="t" rtlCol="false" tIns="0" lIns="0" bIns="0" rIns="0">
            <a:spAutoFit/>
          </a:bodyPr>
          <a:lstStyle/>
          <a:p>
            <a:pPr algn="l">
              <a:lnSpc>
                <a:spcPts val="2231"/>
              </a:lnSpc>
            </a:pPr>
            <a:r>
              <a:rPr lang="en-US" b="true" sz="2425">
                <a:solidFill>
                  <a:srgbClr val="000000"/>
                </a:solidFill>
                <a:latin typeface="Consolas Bold"/>
                <a:ea typeface="Consolas Bold"/>
                <a:cs typeface="Consolas Bold"/>
                <a:sym typeface="Consolas Bold"/>
              </a:rPr>
              <a:t>&gt; SHOW TABLES; </a:t>
            </a:r>
          </a:p>
        </p:txBody>
      </p:sp>
      <p:sp>
        <p:nvSpPr>
          <p:cNvPr name="TextBox 23" id="23"/>
          <p:cNvSpPr txBox="true"/>
          <p:nvPr/>
        </p:nvSpPr>
        <p:spPr>
          <a:xfrm rot="0">
            <a:off x="9709394" y="5890861"/>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Menampilkan Struktur Tabel</a:t>
            </a:r>
          </a:p>
        </p:txBody>
      </p:sp>
      <p:sp>
        <p:nvSpPr>
          <p:cNvPr name="TextBox 24" id="24"/>
          <p:cNvSpPr txBox="true"/>
          <p:nvPr/>
        </p:nvSpPr>
        <p:spPr>
          <a:xfrm rot="0">
            <a:off x="10158882" y="6517933"/>
            <a:ext cx="8686671" cy="343410"/>
          </a:xfrm>
          <a:prstGeom prst="rect">
            <a:avLst/>
          </a:prstGeom>
        </p:spPr>
        <p:txBody>
          <a:bodyPr anchor="t" rtlCol="false" tIns="0" lIns="0" bIns="0" rIns="0">
            <a:spAutoFit/>
          </a:bodyPr>
          <a:lstStyle/>
          <a:p>
            <a:pPr algn="l">
              <a:lnSpc>
                <a:spcPts val="2231"/>
              </a:lnSpc>
            </a:pPr>
            <a:r>
              <a:rPr lang="en-US" b="true" sz="2425">
                <a:solidFill>
                  <a:srgbClr val="000000"/>
                </a:solidFill>
                <a:latin typeface="Consolas Bold"/>
                <a:ea typeface="Consolas Bold"/>
                <a:cs typeface="Consolas Bold"/>
                <a:sym typeface="Consolas Bold"/>
              </a:rPr>
              <a:t>&gt; DESCRIBE TABLES; </a:t>
            </a:r>
          </a:p>
        </p:txBody>
      </p:sp>
      <p:sp>
        <p:nvSpPr>
          <p:cNvPr name="TextBox 25" id="25"/>
          <p:cNvSpPr txBox="true"/>
          <p:nvPr/>
        </p:nvSpPr>
        <p:spPr>
          <a:xfrm rot="0">
            <a:off x="9709394" y="7013743"/>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Menambah Kolom Tabel</a:t>
            </a:r>
          </a:p>
        </p:txBody>
      </p:sp>
      <p:sp>
        <p:nvSpPr>
          <p:cNvPr name="TextBox 26" id="26"/>
          <p:cNvSpPr txBox="true"/>
          <p:nvPr/>
        </p:nvSpPr>
        <p:spPr>
          <a:xfrm rot="0">
            <a:off x="10158882" y="7640816"/>
            <a:ext cx="8686671" cy="619635"/>
          </a:xfrm>
          <a:prstGeom prst="rect">
            <a:avLst/>
          </a:prstGeom>
        </p:spPr>
        <p:txBody>
          <a:bodyPr anchor="t" rtlCol="false" tIns="0" lIns="0" bIns="0" rIns="0">
            <a:spAutoFit/>
          </a:bodyPr>
          <a:lstStyle/>
          <a:p>
            <a:pPr algn="l">
              <a:lnSpc>
                <a:spcPts val="2231"/>
              </a:lnSpc>
            </a:pPr>
            <a:r>
              <a:rPr lang="en-US" sz="2425" b="true">
                <a:solidFill>
                  <a:srgbClr val="000000"/>
                </a:solidFill>
                <a:latin typeface="Consolas Bold"/>
                <a:ea typeface="Consolas Bold"/>
                <a:cs typeface="Consolas Bold"/>
                <a:sym typeface="Consolas Bold"/>
              </a:rPr>
              <a:t>&gt; ALTER TABLE nama_tabel </a:t>
            </a:r>
          </a:p>
          <a:p>
            <a:pPr algn="l">
              <a:lnSpc>
                <a:spcPts val="2231"/>
              </a:lnSpc>
            </a:pPr>
            <a:r>
              <a:rPr lang="en-US" b="true" sz="2425">
                <a:solidFill>
                  <a:srgbClr val="000000"/>
                </a:solidFill>
                <a:latin typeface="Consolas Bold"/>
                <a:ea typeface="Consolas Bold"/>
                <a:cs typeface="Consolas Bold"/>
                <a:sym typeface="Consolas Bold"/>
              </a:rPr>
              <a:t>-&gt;</a:t>
            </a:r>
            <a:r>
              <a:rPr lang="en-US" b="true" sz="2425">
                <a:solidFill>
                  <a:srgbClr val="000000"/>
                </a:solidFill>
                <a:latin typeface="Consolas Bold"/>
                <a:ea typeface="Consolas Bold"/>
                <a:cs typeface="Consolas Bold"/>
                <a:sym typeface="Consolas Bold"/>
              </a:rPr>
              <a:t>ADD nama_kolom TIPE DATA;</a:t>
            </a:r>
          </a:p>
        </p:txBody>
      </p:sp>
      <p:sp>
        <p:nvSpPr>
          <p:cNvPr name="TextBox 27" id="27"/>
          <p:cNvSpPr txBox="true"/>
          <p:nvPr/>
        </p:nvSpPr>
        <p:spPr>
          <a:xfrm rot="0">
            <a:off x="9709394" y="8412850"/>
            <a:ext cx="8980335" cy="449230"/>
          </a:xfrm>
          <a:prstGeom prst="rect">
            <a:avLst/>
          </a:prstGeom>
        </p:spPr>
        <p:txBody>
          <a:bodyPr anchor="t" rtlCol="false" tIns="0" lIns="0" bIns="0" rIns="0">
            <a:spAutoFit/>
          </a:bodyPr>
          <a:lstStyle/>
          <a:p>
            <a:pPr algn="l" marL="494903" indent="-247451" lvl="1">
              <a:lnSpc>
                <a:spcPts val="3713"/>
              </a:lnSpc>
              <a:buFont typeface="Arial"/>
              <a:buChar char="•"/>
            </a:pPr>
            <a:r>
              <a:rPr lang="en-US" b="true" sz="2292">
                <a:solidFill>
                  <a:srgbClr val="000000"/>
                </a:solidFill>
                <a:latin typeface="Quicksand 1 Bold"/>
                <a:ea typeface="Quicksand 1 Bold"/>
                <a:cs typeface="Quicksand 1 Bold"/>
                <a:sym typeface="Quicksand 1 Bold"/>
              </a:rPr>
              <a:t>Untuk Merubah Tipe Data Tabel</a:t>
            </a:r>
          </a:p>
        </p:txBody>
      </p:sp>
      <p:sp>
        <p:nvSpPr>
          <p:cNvPr name="TextBox 28" id="28"/>
          <p:cNvSpPr txBox="true"/>
          <p:nvPr/>
        </p:nvSpPr>
        <p:spPr>
          <a:xfrm rot="0">
            <a:off x="10158882" y="9039923"/>
            <a:ext cx="8686671" cy="619635"/>
          </a:xfrm>
          <a:prstGeom prst="rect">
            <a:avLst/>
          </a:prstGeom>
        </p:spPr>
        <p:txBody>
          <a:bodyPr anchor="t" rtlCol="false" tIns="0" lIns="0" bIns="0" rIns="0">
            <a:spAutoFit/>
          </a:bodyPr>
          <a:lstStyle/>
          <a:p>
            <a:pPr algn="l">
              <a:lnSpc>
                <a:spcPts val="2231"/>
              </a:lnSpc>
            </a:pPr>
            <a:r>
              <a:rPr lang="en-US" sz="2425" b="true">
                <a:solidFill>
                  <a:srgbClr val="000000"/>
                </a:solidFill>
                <a:latin typeface="Consolas Bold"/>
                <a:ea typeface="Consolas Bold"/>
                <a:cs typeface="Consolas Bold"/>
                <a:sym typeface="Consolas Bold"/>
              </a:rPr>
              <a:t>&gt; ALTER TABLE nama_tabel</a:t>
            </a:r>
          </a:p>
          <a:p>
            <a:pPr algn="l">
              <a:lnSpc>
                <a:spcPts val="2231"/>
              </a:lnSpc>
            </a:pPr>
            <a:r>
              <a:rPr lang="en-US" b="true" sz="2425">
                <a:solidFill>
                  <a:srgbClr val="000000"/>
                </a:solidFill>
                <a:latin typeface="Consolas Bold"/>
                <a:ea typeface="Consolas Bold"/>
                <a:cs typeface="Consolas Bold"/>
                <a:sym typeface="Consolas Bold"/>
              </a:rPr>
              <a:t>-&gt;MODIFY nama_kolom TIPE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DAGYCU4V0sA</dc:identifier>
  <dcterms:modified xsi:type="dcterms:W3CDTF">2011-08-01T06:04:30Z</dcterms:modified>
  <cp:revision>1</cp:revision>
  <dc:title>Blue Modern Security and Technology Presentation</dc:title>
</cp:coreProperties>
</file>